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4" r:id="rId2"/>
    <p:sldMasterId id="2147483698" r:id="rId3"/>
    <p:sldMasterId id="2147483670" r:id="rId4"/>
  </p:sldMasterIdLst>
  <p:notesMasterIdLst>
    <p:notesMasterId r:id="rId17"/>
  </p:notesMasterIdLst>
  <p:sldIdLst>
    <p:sldId id="256" r:id="rId5"/>
    <p:sldId id="257" r:id="rId6"/>
    <p:sldId id="260" r:id="rId7"/>
    <p:sldId id="258" r:id="rId8"/>
    <p:sldId id="259" r:id="rId9"/>
    <p:sldId id="267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888" y="108"/>
      </p:cViewPr>
      <p:guideLst>
        <p:guide orient="horz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D5BAB-E0D0-437A-9058-430252D9D618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B2F27-15E0-4742-B0BA-181C870B2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805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B2F27-15E0-4742-B0BA-181C870B2AA2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2963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B2F27-15E0-4742-B0BA-181C870B2AA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8982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2000">
                <a:srgbClr val="EDEDED"/>
              </a:gs>
              <a:gs pos="98750">
                <a:srgbClr val="EDEDED"/>
              </a:gs>
              <a:gs pos="56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-1587" y="0"/>
            <a:ext cx="9144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95314" y="2049917"/>
            <a:ext cx="7953375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95313" y="3587165"/>
            <a:ext cx="7953375" cy="17526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Datum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" y="165600"/>
            <a:ext cx="1928241" cy="4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7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- Grön 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0" y="785285"/>
            <a:ext cx="9144000" cy="5837767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10" name="Rektangel 9"/>
          <p:cNvSpPr/>
          <p:nvPr userDrawn="1"/>
        </p:nvSpPr>
        <p:spPr>
          <a:xfrm>
            <a:off x="0" y="6623455"/>
            <a:ext cx="9144000" cy="2403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2614084"/>
            <a:ext cx="3321078" cy="30103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137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- Blå 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6623455"/>
            <a:ext cx="9144000" cy="2403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5314" y="785283"/>
            <a:ext cx="3321078" cy="1356783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2614084"/>
            <a:ext cx="3321078" cy="30103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4572000" y="785285"/>
            <a:ext cx="4572000" cy="5837767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7397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vå bilder - Blå 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6623455"/>
            <a:ext cx="9144000" cy="2403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5314" y="785283"/>
            <a:ext cx="3321078" cy="135678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2614084"/>
            <a:ext cx="3321078" cy="30103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4572000" y="785284"/>
            <a:ext cx="4572000" cy="291840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bild 10"/>
          <p:cNvSpPr>
            <a:spLocks noGrp="1"/>
          </p:cNvSpPr>
          <p:nvPr>
            <p:ph type="pic" sz="quarter" idx="17"/>
          </p:nvPr>
        </p:nvSpPr>
        <p:spPr>
          <a:xfrm>
            <a:off x="4572000" y="3705055"/>
            <a:ext cx="4572000" cy="291840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373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- Blå 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6623455"/>
            <a:ext cx="9144000" cy="2403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0" y="785285"/>
            <a:ext cx="9144000" cy="5837767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2614084"/>
            <a:ext cx="3321078" cy="30103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8533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- Varia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-1587" y="0"/>
            <a:ext cx="9144000" cy="6858000"/>
          </a:xfrm>
          <a:prstGeom prst="rect">
            <a:avLst/>
          </a:prstGeom>
          <a:gradFill flip="none" rotWithShape="1">
            <a:gsLst>
              <a:gs pos="2000">
                <a:srgbClr val="EDEDED"/>
              </a:gs>
              <a:gs pos="98750">
                <a:srgbClr val="EDEDED"/>
              </a:gs>
              <a:gs pos="56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-1587" y="0"/>
            <a:ext cx="9144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95314" y="2049917"/>
            <a:ext cx="7953375" cy="1470025"/>
          </a:xfrm>
        </p:spPr>
        <p:txBody>
          <a:bodyPr>
            <a:normAutofit/>
          </a:bodyPr>
          <a:lstStyle>
            <a:lvl1pPr algn="ctr">
              <a:defRPr sz="34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95313" y="3587165"/>
            <a:ext cx="7953375" cy="17526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" y="165600"/>
            <a:ext cx="1928241" cy="4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92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- Vari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98750">
                <a:schemeClr val="bg1"/>
              </a:gs>
              <a:gs pos="71000">
                <a:srgbClr val="DADAD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8" r="6137"/>
          <a:stretch/>
        </p:blipFill>
        <p:spPr>
          <a:xfrm>
            <a:off x="0" y="529"/>
            <a:ext cx="9144000" cy="685747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95314" y="2049917"/>
            <a:ext cx="5538068" cy="1470025"/>
          </a:xfrm>
        </p:spPr>
        <p:txBody>
          <a:bodyPr>
            <a:normAutofit/>
          </a:bodyPr>
          <a:lstStyle>
            <a:lvl1pPr algn="l">
              <a:defRPr sz="34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95313" y="3587165"/>
            <a:ext cx="5538068" cy="17526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" y="165600"/>
            <a:ext cx="1928241" cy="4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62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- Varia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98750">
                <a:schemeClr val="bg1"/>
              </a:gs>
              <a:gs pos="71000">
                <a:srgbClr val="DADAD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6" r="6707"/>
          <a:stretch/>
        </p:blipFill>
        <p:spPr>
          <a:xfrm>
            <a:off x="1" y="772645"/>
            <a:ext cx="9144000" cy="612193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09625" y="1164314"/>
            <a:ext cx="6124752" cy="1470025"/>
          </a:xfrm>
        </p:spPr>
        <p:txBody>
          <a:bodyPr>
            <a:normAutofit/>
          </a:bodyPr>
          <a:lstStyle>
            <a:lvl1pPr algn="ctr">
              <a:defRPr sz="34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09624" y="2701564"/>
            <a:ext cx="6124752" cy="93303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" y="165600"/>
            <a:ext cx="1928241" cy="4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26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-1587" y="0"/>
            <a:ext cx="9144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Datum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439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-1587" y="0"/>
            <a:ext cx="9144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2614084"/>
            <a:ext cx="3321078" cy="35306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idx="13"/>
          </p:nvPr>
        </p:nvSpPr>
        <p:spPr>
          <a:xfrm>
            <a:off x="4149697" y="2614084"/>
            <a:ext cx="3321078" cy="35306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694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Datum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4058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Datum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6965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2614085"/>
            <a:ext cx="6875462" cy="302471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202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2614084"/>
            <a:ext cx="3321078" cy="30103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Datum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/>
          <p:cNvSpPr>
            <a:spLocks noGrp="1"/>
          </p:cNvSpPr>
          <p:nvPr>
            <p:ph idx="13"/>
          </p:nvPr>
        </p:nvSpPr>
        <p:spPr>
          <a:xfrm>
            <a:off x="4149697" y="2614084"/>
            <a:ext cx="3321078" cy="30103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9734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- Grön 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6623455"/>
            <a:ext cx="9144000" cy="2403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5314" y="785283"/>
            <a:ext cx="3321078" cy="135678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2614084"/>
            <a:ext cx="3321078" cy="30103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4572000" y="785285"/>
            <a:ext cx="4572000" cy="5837767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563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vå bilder - Grön 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0" y="6623455"/>
            <a:ext cx="9144000" cy="2403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5314" y="785283"/>
            <a:ext cx="3321078" cy="135678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2614084"/>
            <a:ext cx="3321078" cy="30103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4572000" y="785284"/>
            <a:ext cx="4572000" cy="291840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bild 10"/>
          <p:cNvSpPr>
            <a:spLocks noGrp="1"/>
          </p:cNvSpPr>
          <p:nvPr>
            <p:ph type="pic" sz="quarter" idx="17"/>
          </p:nvPr>
        </p:nvSpPr>
        <p:spPr>
          <a:xfrm>
            <a:off x="4572000" y="3705055"/>
            <a:ext cx="4572000" cy="291840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310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95314" y="785283"/>
            <a:ext cx="6875462" cy="135678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5314" y="2614084"/>
            <a:ext cx="6875462" cy="3512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67475" y="6660857"/>
            <a:ext cx="540000" cy="157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Datum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71544" y="6660857"/>
            <a:ext cx="3800912" cy="157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37313" y="6660857"/>
            <a:ext cx="540000" cy="157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" y="165600"/>
            <a:ext cx="1928241" cy="4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5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0" r:id="rId3"/>
    <p:sldLayoutId id="2147483654" r:id="rId4"/>
    <p:sldLayoutId id="2147483655" r:id="rId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6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ts val="0"/>
        </a:spcBef>
        <a:buFont typeface="Arial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95314" y="785283"/>
            <a:ext cx="6875462" cy="135678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5314" y="2614084"/>
            <a:ext cx="6875462" cy="3512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67475" y="6660857"/>
            <a:ext cx="540000" cy="157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Datum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71544" y="6660857"/>
            <a:ext cx="3800912" cy="157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37313" y="6660857"/>
            <a:ext cx="540000" cy="157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" y="165600"/>
            <a:ext cx="1928241" cy="4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8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64" r:id="rId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6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ts val="0"/>
        </a:spcBef>
        <a:buFont typeface="Arial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95314" y="785283"/>
            <a:ext cx="6875462" cy="135678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5314" y="2614084"/>
            <a:ext cx="6875462" cy="3512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67475" y="6660857"/>
            <a:ext cx="540000" cy="157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Datum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71544" y="6660857"/>
            <a:ext cx="3800912" cy="157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37313" y="6660857"/>
            <a:ext cx="540000" cy="157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/>
          <p:cNvPicPr>
            <a:picLocks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" y="165600"/>
            <a:ext cx="1928241" cy="4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8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28" r:id="rId2"/>
    <p:sldLayoutId id="2147483708" r:id="rId3"/>
    <p:sldLayoutId id="2147483707" r:id="rId4"/>
    <p:sldLayoutId id="2147483727" r:id="rId5"/>
    <p:sldLayoutId id="2147483709" r:id="rId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6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ts val="0"/>
        </a:spcBef>
        <a:buFont typeface="Arial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95314" y="785283"/>
            <a:ext cx="6875462" cy="135678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5314" y="2614084"/>
            <a:ext cx="6875462" cy="3512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67475" y="6660857"/>
            <a:ext cx="540000" cy="157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Datum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71544" y="6660857"/>
            <a:ext cx="3800912" cy="157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37313" y="6660857"/>
            <a:ext cx="540000" cy="157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" y="165600"/>
            <a:ext cx="1928241" cy="4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8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6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ts val="0"/>
        </a:spcBef>
        <a:buFont typeface="Arial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Suicidprevention</a:t>
            </a:r>
            <a:r>
              <a:rPr lang="en-GB" dirty="0" smtClean="0"/>
              <a:t> – </a:t>
            </a:r>
            <a:r>
              <a:rPr lang="en-GB" dirty="0" err="1" smtClean="0"/>
              <a:t>hur</a:t>
            </a:r>
            <a:r>
              <a:rPr lang="en-GB" dirty="0" smtClean="0"/>
              <a:t> </a:t>
            </a:r>
            <a:r>
              <a:rPr lang="en-GB" dirty="0" err="1" smtClean="0"/>
              <a:t>hjälps</a:t>
            </a:r>
            <a:r>
              <a:rPr lang="en-GB" dirty="0" smtClean="0"/>
              <a:t> vi </a:t>
            </a:r>
            <a:r>
              <a:rPr lang="en-GB" dirty="0" err="1" smtClean="0"/>
              <a:t>åt</a:t>
            </a:r>
            <a:r>
              <a:rPr lang="en-GB" dirty="0" smtClean="0"/>
              <a:t> </a:t>
            </a:r>
            <a:r>
              <a:rPr lang="en-GB" dirty="0" err="1" smtClean="0"/>
              <a:t>för</a:t>
            </a:r>
            <a:r>
              <a:rPr lang="en-GB" dirty="0" smtClean="0"/>
              <a:t> </a:t>
            </a:r>
            <a:r>
              <a:rPr lang="en-GB" dirty="0" err="1" smtClean="0"/>
              <a:t>att</a:t>
            </a:r>
            <a:r>
              <a:rPr lang="en-GB" dirty="0" smtClean="0"/>
              <a:t> </a:t>
            </a:r>
            <a:r>
              <a:rPr lang="en-GB" dirty="0" err="1" smtClean="0"/>
              <a:t>förebygga</a:t>
            </a:r>
            <a:r>
              <a:rPr lang="en-GB" dirty="0" smtClean="0"/>
              <a:t> </a:t>
            </a:r>
            <a:r>
              <a:rPr lang="en-GB" dirty="0" err="1" smtClean="0"/>
              <a:t>självmord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Mobil Resurs </a:t>
            </a:r>
            <a:r>
              <a:rPr lang="en-GB" dirty="0" err="1" smtClean="0"/>
              <a:t>suicidprevention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153306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5314" y="785284"/>
            <a:ext cx="6875462" cy="51488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Vad säger jag då?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1443038"/>
            <a:ext cx="7305674" cy="4914900"/>
          </a:xfrm>
        </p:spPr>
        <p:txBody>
          <a:bodyPr/>
          <a:lstStyle/>
          <a:p>
            <a:pPr lvl="0"/>
            <a:r>
              <a:rPr lang="sv-SE" sz="1600" dirty="0">
                <a:solidFill>
                  <a:prstClr val="black"/>
                </a:solidFill>
              </a:rPr>
              <a:t>”När du säger så blir jag orolig för dig, kan du berätta mer?”</a:t>
            </a:r>
          </a:p>
          <a:p>
            <a:pPr lvl="0"/>
            <a:r>
              <a:rPr lang="sv-SE" sz="1600" dirty="0">
                <a:solidFill>
                  <a:prstClr val="black"/>
                </a:solidFill>
              </a:rPr>
              <a:t>”Vem kan du få stöd ifrån just nu?”</a:t>
            </a:r>
          </a:p>
          <a:p>
            <a:pPr lvl="0"/>
            <a:r>
              <a:rPr lang="sv-SE" sz="1600" dirty="0">
                <a:solidFill>
                  <a:prstClr val="black"/>
                </a:solidFill>
              </a:rPr>
              <a:t>”Hur brukar du göra när livet är svårt?”</a:t>
            </a:r>
          </a:p>
          <a:p>
            <a:pPr marL="0" lvl="0" indent="0" algn="just">
              <a:buNone/>
            </a:pPr>
            <a:r>
              <a:rPr lang="sv-SE" sz="1600" dirty="0">
                <a:solidFill>
                  <a:prstClr val="black"/>
                </a:solidFill>
              </a:rPr>
              <a:t>”Jag vet att hjälp finns att få när man mår som du gör, är det okej att jag berättar mer</a:t>
            </a:r>
            <a:r>
              <a:rPr lang="sv-SE" sz="1600" dirty="0" smtClean="0">
                <a:solidFill>
                  <a:prstClr val="black"/>
                </a:solidFill>
              </a:rPr>
              <a:t>?”</a:t>
            </a:r>
            <a:r>
              <a:rPr lang="sv-SE" sz="1600" b="1" dirty="0">
                <a:solidFill>
                  <a:prstClr val="black"/>
                </a:solidFill>
              </a:rPr>
              <a:t> </a:t>
            </a:r>
            <a:endParaRPr lang="sv-SE" sz="1600" b="1" dirty="0" smtClean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sv-SE" sz="1600" b="1" dirty="0" smtClean="0">
                <a:solidFill>
                  <a:prstClr val="black"/>
                </a:solidFill>
              </a:rPr>
              <a:t>Livsviljan </a:t>
            </a:r>
            <a:r>
              <a:rPr lang="sv-SE" sz="1600" b="1" dirty="0">
                <a:solidFill>
                  <a:prstClr val="black"/>
                </a:solidFill>
              </a:rPr>
              <a:t>är stark medan viljan att dö är tillfällig och fluktuerande </a:t>
            </a:r>
          </a:p>
          <a:p>
            <a:pPr lvl="0"/>
            <a:r>
              <a:rPr lang="sv-SE" sz="1600" dirty="0">
                <a:solidFill>
                  <a:prstClr val="black"/>
                </a:solidFill>
              </a:rPr>
              <a:t>”Jag märker en skillnad hos dig som gör mig orolig”</a:t>
            </a:r>
          </a:p>
          <a:p>
            <a:pPr lvl="0"/>
            <a:r>
              <a:rPr lang="sv-SE" sz="1600" dirty="0" smtClean="0">
                <a:solidFill>
                  <a:prstClr val="black"/>
                </a:solidFill>
              </a:rPr>
              <a:t>” </a:t>
            </a:r>
            <a:r>
              <a:rPr lang="sv-SE" sz="1600" dirty="0">
                <a:solidFill>
                  <a:prstClr val="black"/>
                </a:solidFill>
              </a:rPr>
              <a:t>Jag vet att det har varit tungt för dig sedan xxx, och nu känner jag mig orolig för att du gett upp hoppet om livet, är det så?”</a:t>
            </a:r>
          </a:p>
          <a:p>
            <a:pPr lvl="0"/>
            <a:r>
              <a:rPr lang="sv-SE" sz="1600" dirty="0">
                <a:solidFill>
                  <a:prstClr val="black"/>
                </a:solidFill>
              </a:rPr>
              <a:t>” När man mår så här dåligt som du gör är det vanligt att tänka att det vore bättre att inte finnas alls, har du känt så?” (</a:t>
            </a:r>
            <a:r>
              <a:rPr lang="sv-SE" sz="1600" dirty="0" err="1">
                <a:solidFill>
                  <a:prstClr val="black"/>
                </a:solidFill>
              </a:rPr>
              <a:t>Psykoedukation</a:t>
            </a:r>
            <a:r>
              <a:rPr lang="sv-SE" sz="1600" dirty="0">
                <a:solidFill>
                  <a:prstClr val="black"/>
                </a:solidFill>
              </a:rPr>
              <a:t>)</a:t>
            </a:r>
          </a:p>
          <a:p>
            <a:pPr lvl="0"/>
            <a:r>
              <a:rPr lang="sv-SE" sz="1600" dirty="0">
                <a:solidFill>
                  <a:prstClr val="black"/>
                </a:solidFill>
              </a:rPr>
              <a:t>Var milt auktoritär</a:t>
            </a:r>
          </a:p>
          <a:p>
            <a:pPr lvl="0"/>
            <a:r>
              <a:rPr lang="sv-SE" sz="1600" i="1" dirty="0">
                <a:solidFill>
                  <a:prstClr val="black"/>
                </a:solidFill>
              </a:rPr>
              <a:t>Den som är självmordsnära är ofta utmattad och oförmögen att se vägar ut ur sitt lidande. En viktig uppgift för personer i omgivningen är att hjälpa till med det</a:t>
            </a:r>
            <a:r>
              <a:rPr lang="sv-SE" sz="1600" i="1" dirty="0" smtClean="0">
                <a:solidFill>
                  <a:prstClr val="black"/>
                </a:solidFill>
              </a:rPr>
              <a:t>.</a:t>
            </a:r>
          </a:p>
          <a:p>
            <a:pPr marL="0" lvl="0" indent="0">
              <a:buNone/>
            </a:pPr>
            <a:r>
              <a:rPr lang="sv-SE" sz="1600" b="1" dirty="0" smtClean="0">
                <a:solidFill>
                  <a:prstClr val="black"/>
                </a:solidFill>
              </a:rPr>
              <a:t>Förstärk </a:t>
            </a:r>
            <a:r>
              <a:rPr lang="sv-SE" sz="1600" b="1" dirty="0">
                <a:solidFill>
                  <a:prstClr val="black"/>
                </a:solidFill>
              </a:rPr>
              <a:t>skyddande faktorer! Hjälp personen vidare!</a:t>
            </a:r>
            <a:r>
              <a:rPr lang="sv-SE" sz="1600" dirty="0">
                <a:solidFill>
                  <a:prstClr val="black"/>
                </a:solidFill>
              </a:rPr>
              <a:t> </a:t>
            </a:r>
            <a:r>
              <a:rPr lang="sv-SE" sz="1600" dirty="0" smtClean="0">
                <a:solidFill>
                  <a:prstClr val="black"/>
                </a:solidFill>
              </a:rPr>
              <a:t> </a:t>
            </a:r>
            <a:r>
              <a:rPr lang="sv-SE" sz="1600" b="1" dirty="0" smtClean="0">
                <a:solidFill>
                  <a:prstClr val="black"/>
                </a:solidFill>
              </a:rPr>
              <a:t>Lyssna</a:t>
            </a:r>
            <a:r>
              <a:rPr lang="sv-SE" sz="1600" b="1" dirty="0">
                <a:solidFill>
                  <a:prstClr val="black"/>
                </a:solidFill>
              </a:rPr>
              <a:t>, bekräfta, skapa hopp !</a:t>
            </a:r>
          </a:p>
          <a:p>
            <a:pPr lvl="0"/>
            <a:endParaRPr lang="sv-SE" dirty="0">
              <a:solidFill>
                <a:prstClr val="black"/>
              </a:solidFill>
            </a:endParaRPr>
          </a:p>
          <a:p>
            <a:pPr lvl="0"/>
            <a:endParaRPr lang="sv-SE" dirty="0">
              <a:solidFill>
                <a:prstClr val="black"/>
              </a:solidFill>
            </a:endParaRPr>
          </a:p>
          <a:p>
            <a:pPr lvl="0"/>
            <a:endParaRPr lang="sv-SE" dirty="0">
              <a:solidFill>
                <a:prstClr val="black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817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dirty="0"/>
              <a:t>Vem ska hjälpa? Vem ska jag lotsa vidare till?</a:t>
            </a:r>
            <a:br>
              <a:rPr lang="sv-SE" sz="3600" dirty="0"/>
            </a:br>
            <a:r>
              <a:rPr lang="sv-SE" sz="3600" dirty="0">
                <a:solidFill>
                  <a:srgbClr val="FF0000"/>
                </a:solidFill>
              </a:rPr>
              <a:t>För att avvärja suicid, ring 112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2314575"/>
            <a:ext cx="6875462" cy="4071938"/>
          </a:xfrm>
        </p:spPr>
        <p:txBody>
          <a:bodyPr/>
          <a:lstStyle/>
          <a:p>
            <a:r>
              <a:rPr lang="sv-SE" sz="1800" b="1" dirty="0">
                <a:solidFill>
                  <a:srgbClr val="FF0000"/>
                </a:solidFill>
              </a:rPr>
              <a:t>Vid akuta lägen </a:t>
            </a:r>
            <a:r>
              <a:rPr lang="sv-SE" sz="1800" dirty="0">
                <a:solidFill>
                  <a:prstClr val="black"/>
                </a:solidFill>
              </a:rPr>
              <a:t>– Psykiatrisk akutmottagning 019-602 56 </a:t>
            </a:r>
            <a:r>
              <a:rPr lang="sv-SE" sz="1800" dirty="0" smtClean="0">
                <a:solidFill>
                  <a:prstClr val="black"/>
                </a:solidFill>
              </a:rPr>
              <a:t>00 dygnet runt, 019-602 58 10 –</a:t>
            </a:r>
            <a:r>
              <a:rPr lang="sv-SE" sz="1800" dirty="0" err="1" smtClean="0">
                <a:solidFill>
                  <a:prstClr val="black"/>
                </a:solidFill>
              </a:rPr>
              <a:t>t.o.m</a:t>
            </a:r>
            <a:r>
              <a:rPr lang="sv-SE" sz="1800" dirty="0" smtClean="0">
                <a:solidFill>
                  <a:prstClr val="black"/>
                </a:solidFill>
              </a:rPr>
              <a:t> 18 år 8-16</a:t>
            </a:r>
            <a:r>
              <a:rPr lang="sv-SE" sz="1800" smtClean="0">
                <a:solidFill>
                  <a:prstClr val="black"/>
                </a:solidFill>
              </a:rPr>
              <a:t>, vardagar.</a:t>
            </a:r>
            <a:endParaRPr lang="sv-SE" sz="1800" dirty="0" smtClean="0">
              <a:solidFill>
                <a:prstClr val="black"/>
              </a:solidFill>
            </a:endParaRPr>
          </a:p>
          <a:p>
            <a:r>
              <a:rPr lang="sv-SE" sz="1800" b="1" dirty="0" err="1" smtClean="0">
                <a:solidFill>
                  <a:prstClr val="black"/>
                </a:solidFill>
              </a:rPr>
              <a:t>Somatiken</a:t>
            </a:r>
            <a:r>
              <a:rPr lang="sv-SE" sz="1800" dirty="0" smtClean="0">
                <a:solidFill>
                  <a:prstClr val="black"/>
                </a:solidFill>
              </a:rPr>
              <a:t> </a:t>
            </a:r>
            <a:r>
              <a:rPr lang="sv-SE" sz="1800" dirty="0">
                <a:solidFill>
                  <a:prstClr val="black"/>
                </a:solidFill>
              </a:rPr>
              <a:t>– kurator på den mottagning/klinik som patienten är aktuell på. </a:t>
            </a:r>
          </a:p>
          <a:p>
            <a:pPr lvl="0"/>
            <a:r>
              <a:rPr lang="sv-SE" sz="1800" b="1" dirty="0">
                <a:solidFill>
                  <a:prstClr val="black"/>
                </a:solidFill>
              </a:rPr>
              <a:t>Primärvården</a:t>
            </a:r>
            <a:r>
              <a:rPr lang="sv-SE" sz="1800" dirty="0">
                <a:solidFill>
                  <a:prstClr val="black"/>
                </a:solidFill>
              </a:rPr>
              <a:t> – är första linjens psykiatri och har ansvar för depression, ångest, utmattningssyndrom och krisstöd. Primärvården har, förutom läkare, psykosociala team med kuratorer och psykologer. Telefonkontakt eller via 1177.</a:t>
            </a:r>
          </a:p>
          <a:p>
            <a:pPr lvl="0"/>
            <a:r>
              <a:rPr lang="sv-SE" sz="1800" b="1" dirty="0">
                <a:solidFill>
                  <a:prstClr val="black"/>
                </a:solidFill>
              </a:rPr>
              <a:t>Allmänpsykiatrin</a:t>
            </a:r>
            <a:r>
              <a:rPr lang="sv-SE" sz="1800" dirty="0">
                <a:solidFill>
                  <a:prstClr val="black"/>
                </a:solidFill>
              </a:rPr>
              <a:t> – patientens fasta vårdkontakt</a:t>
            </a:r>
          </a:p>
          <a:p>
            <a:pPr lvl="0"/>
            <a:r>
              <a:rPr lang="sv-SE" sz="1800" b="1" dirty="0" smtClean="0">
                <a:solidFill>
                  <a:prstClr val="black"/>
                </a:solidFill>
              </a:rPr>
              <a:t>Mobil </a:t>
            </a:r>
            <a:r>
              <a:rPr lang="sv-SE" sz="1800" b="1" dirty="0">
                <a:solidFill>
                  <a:prstClr val="black"/>
                </a:solidFill>
              </a:rPr>
              <a:t>resurs </a:t>
            </a:r>
            <a:r>
              <a:rPr lang="sv-SE" sz="1800" dirty="0">
                <a:solidFill>
                  <a:prstClr val="black"/>
                </a:solidFill>
              </a:rPr>
              <a:t>– suicidprevention. Rådgivning och stöd för såväl den enskilde som för professionella. 019-602 05 </a:t>
            </a:r>
            <a:r>
              <a:rPr lang="sv-SE" sz="1800" dirty="0" smtClean="0">
                <a:solidFill>
                  <a:prstClr val="black"/>
                </a:solidFill>
              </a:rPr>
              <a:t>46-vuxna, 0720-84 91 38- </a:t>
            </a:r>
            <a:r>
              <a:rPr lang="sv-SE" sz="1800" dirty="0" err="1" smtClean="0">
                <a:solidFill>
                  <a:prstClr val="black"/>
                </a:solidFill>
              </a:rPr>
              <a:t>t.o.m</a:t>
            </a:r>
            <a:r>
              <a:rPr lang="sv-SE" sz="1800" dirty="0" smtClean="0">
                <a:solidFill>
                  <a:prstClr val="black"/>
                </a:solidFill>
              </a:rPr>
              <a:t> 18 år. </a:t>
            </a:r>
            <a:r>
              <a:rPr lang="sv-SE" sz="1800" dirty="0">
                <a:solidFill>
                  <a:prstClr val="black"/>
                </a:solidFill>
              </a:rPr>
              <a:t>Vardagar </a:t>
            </a:r>
            <a:r>
              <a:rPr lang="sv-SE" sz="1800" dirty="0" err="1">
                <a:solidFill>
                  <a:prstClr val="black"/>
                </a:solidFill>
              </a:rPr>
              <a:t>kl</a:t>
            </a:r>
            <a:r>
              <a:rPr lang="sv-SE" sz="1800" dirty="0">
                <a:solidFill>
                  <a:prstClr val="black"/>
                </a:solidFill>
              </a:rPr>
              <a:t> 8-16.</a:t>
            </a:r>
          </a:p>
          <a:p>
            <a:pPr lvl="0"/>
            <a:r>
              <a:rPr lang="sv-SE" sz="1800" b="1" dirty="0">
                <a:solidFill>
                  <a:prstClr val="black"/>
                </a:solidFill>
              </a:rPr>
              <a:t>Stödlinjer</a:t>
            </a:r>
            <a:r>
              <a:rPr lang="sv-SE" sz="1800" dirty="0">
                <a:solidFill>
                  <a:prstClr val="black"/>
                </a:solidFill>
              </a:rPr>
              <a:t>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03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Tack!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0764" y="2761674"/>
            <a:ext cx="3749963" cy="274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3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Presentation</a:t>
            </a:r>
            <a:endParaRPr lang="en-GB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Mobil resurs </a:t>
            </a:r>
            <a:r>
              <a:rPr lang="en-GB" dirty="0" err="1" smtClean="0"/>
              <a:t>suicidprevention</a:t>
            </a:r>
            <a:r>
              <a:rPr lang="en-GB" dirty="0" smtClean="0"/>
              <a:t> – Barn &amp; </a:t>
            </a:r>
            <a:r>
              <a:rPr lang="en-GB" dirty="0" err="1" smtClean="0"/>
              <a:t>Unga</a:t>
            </a:r>
            <a:r>
              <a:rPr lang="en-GB" dirty="0"/>
              <a:t> </a:t>
            </a:r>
            <a:r>
              <a:rPr lang="en-GB" dirty="0" smtClean="0"/>
              <a:t>– </a:t>
            </a:r>
            <a:r>
              <a:rPr lang="en-GB" i="1" dirty="0" smtClean="0"/>
              <a:t>Anna Thaberman</a:t>
            </a:r>
          </a:p>
          <a:p>
            <a:pPr marL="0" indent="0">
              <a:buNone/>
            </a:pPr>
            <a:endParaRPr lang="en-GB" i="1" dirty="0" smtClean="0"/>
          </a:p>
          <a:p>
            <a:r>
              <a:rPr lang="en-GB" dirty="0"/>
              <a:t>Mobil resurs </a:t>
            </a:r>
            <a:r>
              <a:rPr lang="en-GB" dirty="0" err="1" smtClean="0"/>
              <a:t>suicidprevention</a:t>
            </a:r>
            <a:r>
              <a:rPr lang="en-GB" dirty="0" smtClean="0"/>
              <a:t> – </a:t>
            </a:r>
            <a:r>
              <a:rPr lang="en-GB" dirty="0" err="1" smtClean="0"/>
              <a:t>Vuxna</a:t>
            </a:r>
            <a:r>
              <a:rPr lang="en-GB" dirty="0" smtClean="0"/>
              <a:t> – </a:t>
            </a:r>
            <a:r>
              <a:rPr lang="en-GB" i="1" dirty="0" smtClean="0"/>
              <a:t>Mikaela Alderlöf, Minna Johansson, Anita Ivarsson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37570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6" y="1528763"/>
            <a:ext cx="6929438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64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7532" y="20658"/>
            <a:ext cx="6875462" cy="1356783"/>
          </a:xfrm>
        </p:spPr>
        <p:txBody>
          <a:bodyPr/>
          <a:lstStyle/>
          <a:p>
            <a:r>
              <a:rPr lang="sv-SE" dirty="0" smtClean="0"/>
              <a:t>Statistik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87999" y="1604212"/>
            <a:ext cx="6875462" cy="4276705"/>
          </a:xfrm>
        </p:spPr>
        <p:txBody>
          <a:bodyPr/>
          <a:lstStyle/>
          <a:p>
            <a:pPr lvl="0"/>
            <a:r>
              <a:rPr lang="sv-SE" sz="1800" dirty="0">
                <a:solidFill>
                  <a:prstClr val="black"/>
                </a:solidFill>
              </a:rPr>
              <a:t>I Sverige avlider omkring 1200 personer i suicid varje år. Om även de osäkra fallen räknas in är siffran 1500. </a:t>
            </a:r>
            <a:r>
              <a:rPr lang="sv-SE" sz="1800" dirty="0">
                <a:solidFill>
                  <a:srgbClr val="00B0F0"/>
                </a:solidFill>
              </a:rPr>
              <a:t>1500/15000/150000.</a:t>
            </a:r>
          </a:p>
          <a:p>
            <a:pPr lvl="0"/>
            <a:r>
              <a:rPr lang="sv-SE" sz="1800" dirty="0" err="1">
                <a:solidFill>
                  <a:prstClr val="black"/>
                </a:solidFill>
              </a:rPr>
              <a:t>Suicidtal</a:t>
            </a:r>
            <a:r>
              <a:rPr lang="sv-SE" sz="18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sv-SE" sz="1800" dirty="0">
                <a:solidFill>
                  <a:prstClr val="black"/>
                </a:solidFill>
              </a:rPr>
              <a:t>Suicid har en nära koppling till psykisk ohälsa och de flesta som tar sitt liv har en bakomliggande psykiatrisk problematik, till exempel depression, som oftast går att behandla.</a:t>
            </a:r>
          </a:p>
          <a:p>
            <a:pPr lvl="0"/>
            <a:r>
              <a:rPr lang="sv-SE" sz="1800" dirty="0">
                <a:solidFill>
                  <a:prstClr val="black"/>
                </a:solidFill>
              </a:rPr>
              <a:t>Under den senaste 20-årsperioden har antalet suicid minskat i alla åldersgrupper utom i gruppen unga och unga vuxna.</a:t>
            </a:r>
          </a:p>
          <a:p>
            <a:pPr lvl="0"/>
            <a:r>
              <a:rPr lang="sv-SE" sz="1800" dirty="0">
                <a:solidFill>
                  <a:prstClr val="black"/>
                </a:solidFill>
              </a:rPr>
              <a:t>Nästan två tredjedelar av de som avlider i suicid är män och högst </a:t>
            </a:r>
            <a:r>
              <a:rPr lang="sv-SE" sz="1800" dirty="0" err="1">
                <a:solidFill>
                  <a:prstClr val="black"/>
                </a:solidFill>
              </a:rPr>
              <a:t>suicidtal</a:t>
            </a:r>
            <a:r>
              <a:rPr lang="sv-SE" sz="1800" dirty="0">
                <a:solidFill>
                  <a:prstClr val="black"/>
                </a:solidFill>
              </a:rPr>
              <a:t> (antal suicid per 100 000 invånare) finns bland män som är 85 år och äldre.</a:t>
            </a:r>
          </a:p>
          <a:p>
            <a:pPr lvl="0"/>
            <a:r>
              <a:rPr lang="sv-SE" sz="1800" dirty="0">
                <a:solidFill>
                  <a:prstClr val="black"/>
                </a:solidFill>
              </a:rPr>
              <a:t>Det finns regionala skillnader i suicid och suicidtalet (antal suicid per 100 000 invånare) varierar också beroende på utbildningsbakgrund och födelseland.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0034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312" y="828519"/>
            <a:ext cx="7305675" cy="547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91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800" dirty="0">
                <a:latin typeface="+mn-lt"/>
                <a:cs typeface="Times New Roman" panose="02020603050405020304" pitchFamily="18" charset="0"/>
              </a:rPr>
              <a:t>Varför tänker någon på självmord?</a:t>
            </a:r>
            <a:endParaRPr lang="sv-SE" sz="2800" dirty="0">
              <a:latin typeface="+mn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sv-SE" sz="1600" dirty="0">
                <a:cs typeface="Times New Roman" panose="02020603050405020304" pitchFamily="18" charset="0"/>
              </a:rPr>
              <a:t>En människa som tänker på självmord har ofta drabbats av ett lidande som känns outhärdligt och man känner sig ofta ensam och isolerad. </a:t>
            </a:r>
          </a:p>
          <a:p>
            <a:endParaRPr lang="sv-SE" sz="1600" dirty="0">
              <a:cs typeface="Times New Roman" panose="02020603050405020304" pitchFamily="18" charset="0"/>
            </a:endParaRPr>
          </a:p>
          <a:p>
            <a:pPr marL="285750" indent="-285750"/>
            <a:r>
              <a:rPr lang="sv-SE" sz="1600" dirty="0">
                <a:cs typeface="Times New Roman" panose="02020603050405020304" pitchFamily="18" charset="0"/>
              </a:rPr>
              <a:t>Personen kan uppleva att inget eller ingen kan hjälpa eller förstå lidandet och den psykiska smärtan.</a:t>
            </a:r>
          </a:p>
          <a:p>
            <a:endParaRPr lang="sv-SE" sz="1600" dirty="0">
              <a:cs typeface="Times New Roman" panose="02020603050405020304" pitchFamily="18" charset="0"/>
            </a:endParaRPr>
          </a:p>
          <a:p>
            <a:pPr marL="285750" indent="-285750"/>
            <a:r>
              <a:rPr lang="sv-SE" sz="1600" dirty="0">
                <a:cs typeface="Times New Roman" panose="02020603050405020304" pitchFamily="18" charset="0"/>
              </a:rPr>
              <a:t>När man inte kan se någon lösning eller annat sätt att handskas med denna förtvivlan och smärta kan självmord förefalla som den enda utvägen.</a:t>
            </a:r>
          </a:p>
          <a:p>
            <a:endParaRPr lang="sv-SE" sz="1600" dirty="0">
              <a:cs typeface="Times New Roman" panose="02020603050405020304" pitchFamily="18" charset="0"/>
            </a:endParaRPr>
          </a:p>
          <a:p>
            <a:pPr marL="285750" indent="-285750"/>
            <a:r>
              <a:rPr lang="sv-SE" sz="1600" dirty="0">
                <a:cs typeface="Times New Roman" panose="02020603050405020304" pitchFamily="18" charset="0"/>
              </a:rPr>
              <a:t>När allt känns hopplöst kan det kännas som det inte finns något val.</a:t>
            </a:r>
          </a:p>
          <a:p>
            <a:pPr marL="285750" indent="-285750"/>
            <a:endParaRPr lang="sv-SE" sz="1600" dirty="0">
              <a:cs typeface="Times New Roman" panose="02020603050405020304" pitchFamily="18" charset="0"/>
            </a:endParaRPr>
          </a:p>
          <a:p>
            <a:pPr marL="285750" indent="-285750"/>
            <a:r>
              <a:rPr lang="sv-SE" sz="1600" dirty="0">
                <a:cs typeface="Times New Roman" panose="02020603050405020304" pitchFamily="18" charset="0"/>
              </a:rPr>
              <a:t>Jag vill inte dö, bara inte leva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7384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Risk- och skyddsfaktorer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3" y="1743075"/>
            <a:ext cx="7219949" cy="4686300"/>
          </a:xfrm>
        </p:spPr>
        <p:txBody>
          <a:bodyPr numCol="2"/>
          <a:lstStyle/>
          <a:p>
            <a:pPr marL="0" lvl="0" indent="0">
              <a:buNone/>
            </a:pPr>
            <a:r>
              <a:rPr lang="sv-SE" sz="1400" b="1" dirty="0">
                <a:solidFill>
                  <a:prstClr val="black"/>
                </a:solidFill>
              </a:rPr>
              <a:t>Riskfaktorer</a:t>
            </a:r>
          </a:p>
          <a:p>
            <a:pPr lvl="0">
              <a:buFontTx/>
              <a:buChar char="-"/>
            </a:pPr>
            <a:r>
              <a:rPr lang="sv-SE" sz="1400" dirty="0">
                <a:solidFill>
                  <a:prstClr val="black"/>
                </a:solidFill>
              </a:rPr>
              <a:t>Tidigare suicidförsök	</a:t>
            </a:r>
          </a:p>
          <a:p>
            <a:pPr lvl="0">
              <a:buFontTx/>
              <a:buChar char="-"/>
            </a:pPr>
            <a:r>
              <a:rPr lang="sv-SE" sz="1400" dirty="0">
                <a:solidFill>
                  <a:prstClr val="black"/>
                </a:solidFill>
              </a:rPr>
              <a:t>Kön</a:t>
            </a:r>
          </a:p>
          <a:p>
            <a:pPr lvl="0">
              <a:buFontTx/>
              <a:buChar char="-"/>
            </a:pPr>
            <a:r>
              <a:rPr lang="sv-SE" sz="1400" dirty="0">
                <a:solidFill>
                  <a:prstClr val="black"/>
                </a:solidFill>
              </a:rPr>
              <a:t>Ålder </a:t>
            </a:r>
          </a:p>
          <a:p>
            <a:pPr lvl="0">
              <a:buFontTx/>
              <a:buChar char="-"/>
            </a:pPr>
            <a:r>
              <a:rPr lang="sv-SE" sz="1400" dirty="0">
                <a:solidFill>
                  <a:prstClr val="black"/>
                </a:solidFill>
              </a:rPr>
              <a:t>Sociala faktorer (suicid i nätverk, familjesituation, konflikter i nätverket, psykosocial situation)</a:t>
            </a:r>
          </a:p>
          <a:p>
            <a:pPr lvl="0">
              <a:buFontTx/>
              <a:buChar char="-"/>
            </a:pPr>
            <a:r>
              <a:rPr lang="sv-SE" sz="1400" dirty="0">
                <a:solidFill>
                  <a:prstClr val="black"/>
                </a:solidFill>
              </a:rPr>
              <a:t>Utlandsfödda (suicidtalet i ursprungslandet ”följer med”)</a:t>
            </a:r>
          </a:p>
          <a:p>
            <a:pPr lvl="0">
              <a:buFontTx/>
              <a:buChar char="-"/>
            </a:pPr>
            <a:r>
              <a:rPr lang="sv-SE" sz="1400" dirty="0">
                <a:solidFill>
                  <a:prstClr val="black"/>
                </a:solidFill>
              </a:rPr>
              <a:t>Sexuell läggning</a:t>
            </a:r>
          </a:p>
          <a:p>
            <a:pPr lvl="0">
              <a:buFontTx/>
              <a:buChar char="-"/>
            </a:pPr>
            <a:r>
              <a:rPr lang="sv-SE" sz="1400" dirty="0">
                <a:solidFill>
                  <a:prstClr val="black"/>
                </a:solidFill>
              </a:rPr>
              <a:t>Stress (i anamnesen eller i nutid)</a:t>
            </a:r>
          </a:p>
          <a:p>
            <a:pPr lvl="0">
              <a:buFontTx/>
              <a:buChar char="-"/>
            </a:pPr>
            <a:r>
              <a:rPr lang="sv-SE" sz="1400" dirty="0">
                <a:solidFill>
                  <a:prstClr val="black"/>
                </a:solidFill>
              </a:rPr>
              <a:t>Särskilda personlighetsdrag (aggressivitet, lättkränkthet, impulsivitet)</a:t>
            </a:r>
          </a:p>
          <a:p>
            <a:pPr lvl="0">
              <a:buFontTx/>
              <a:buChar char="-"/>
            </a:pPr>
            <a:r>
              <a:rPr lang="sv-SE" sz="1400" dirty="0">
                <a:solidFill>
                  <a:prstClr val="black"/>
                </a:solidFill>
              </a:rPr>
              <a:t>Påverkan av internet (för unga)</a:t>
            </a:r>
          </a:p>
          <a:p>
            <a:pPr lvl="0">
              <a:buFontTx/>
              <a:buChar char="-"/>
            </a:pPr>
            <a:r>
              <a:rPr lang="sv-SE" sz="1400" dirty="0">
                <a:solidFill>
                  <a:prstClr val="black"/>
                </a:solidFill>
              </a:rPr>
              <a:t>Tillgång till medel (vapen, läkemedel </a:t>
            </a:r>
            <a:r>
              <a:rPr lang="sv-SE" sz="1400" dirty="0" err="1">
                <a:solidFill>
                  <a:prstClr val="black"/>
                </a:solidFill>
              </a:rPr>
              <a:t>etc</a:t>
            </a:r>
            <a:r>
              <a:rPr lang="sv-SE" sz="1400" dirty="0">
                <a:solidFill>
                  <a:prstClr val="black"/>
                </a:solidFill>
              </a:rPr>
              <a:t>)</a:t>
            </a:r>
          </a:p>
          <a:p>
            <a:pPr lvl="0">
              <a:buFontTx/>
              <a:buChar char="-"/>
            </a:pPr>
            <a:r>
              <a:rPr lang="sv-SE" sz="1400" dirty="0">
                <a:solidFill>
                  <a:prstClr val="black"/>
                </a:solidFill>
              </a:rPr>
              <a:t>Psykisk sjukdom (90%) – </a:t>
            </a:r>
            <a:r>
              <a:rPr lang="sv-SE" sz="1400" u="sng" dirty="0">
                <a:solidFill>
                  <a:prstClr val="black"/>
                </a:solidFill>
              </a:rPr>
              <a:t>depression</a:t>
            </a:r>
            <a:r>
              <a:rPr lang="sv-SE" sz="1400" dirty="0">
                <a:solidFill>
                  <a:prstClr val="black"/>
                </a:solidFill>
              </a:rPr>
              <a:t>, bipolär sjukdom, missbruk/beroende, personlighetsstörning, ångest, PTSD, psykossjukdom, självskadebeteende, ätstörning, neuropsykiatriska tillstånd</a:t>
            </a:r>
          </a:p>
          <a:p>
            <a:pPr lvl="0">
              <a:buFontTx/>
              <a:buChar char="-"/>
            </a:pPr>
            <a:r>
              <a:rPr lang="sv-SE" sz="1400" dirty="0">
                <a:solidFill>
                  <a:prstClr val="black"/>
                </a:solidFill>
              </a:rPr>
              <a:t>Somatisk sjukdom </a:t>
            </a:r>
          </a:p>
          <a:p>
            <a:pPr marL="0" lvl="0" indent="0">
              <a:buNone/>
            </a:pPr>
            <a:r>
              <a:rPr lang="sv-SE" sz="1400" b="1" dirty="0">
                <a:solidFill>
                  <a:prstClr val="black"/>
                </a:solidFill>
              </a:rPr>
              <a:t>Skyddsfaktorer</a:t>
            </a:r>
          </a:p>
          <a:p>
            <a:pPr lvl="0">
              <a:buFontTx/>
              <a:buChar char="-"/>
            </a:pPr>
            <a:r>
              <a:rPr lang="sv-SE" sz="1400" dirty="0">
                <a:solidFill>
                  <a:prstClr val="black"/>
                </a:solidFill>
              </a:rPr>
              <a:t>KASAM (upplevelse av meningsfullhet och/eller att ha meningsfulla sammanhang)</a:t>
            </a:r>
          </a:p>
          <a:p>
            <a:pPr lvl="0">
              <a:buFontTx/>
              <a:buChar char="-"/>
            </a:pPr>
            <a:r>
              <a:rPr lang="sv-SE" sz="1400" dirty="0">
                <a:solidFill>
                  <a:prstClr val="black"/>
                </a:solidFill>
              </a:rPr>
              <a:t>Interpersonella egenskaper</a:t>
            </a:r>
          </a:p>
          <a:p>
            <a:pPr lvl="0">
              <a:buFontTx/>
              <a:buChar char="-"/>
            </a:pPr>
            <a:r>
              <a:rPr lang="sv-SE" sz="1400" dirty="0">
                <a:solidFill>
                  <a:prstClr val="black"/>
                </a:solidFill>
              </a:rPr>
              <a:t>Kulturella och religiösa värden</a:t>
            </a:r>
          </a:p>
          <a:p>
            <a:pPr lvl="0">
              <a:buFontTx/>
              <a:buChar char="-"/>
            </a:pPr>
            <a:r>
              <a:rPr lang="sv-SE" sz="1400" dirty="0">
                <a:solidFill>
                  <a:prstClr val="black"/>
                </a:solidFill>
              </a:rPr>
              <a:t>Sunda vanor och rutiner</a:t>
            </a:r>
          </a:p>
          <a:p>
            <a:pPr marL="0" lvl="0" indent="0">
              <a:buNone/>
            </a:pPr>
            <a:r>
              <a:rPr lang="sv-SE" sz="1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Avsaknaden av riskfaktorer fungerar istället som skyddsfaktorer!</a:t>
            </a:r>
          </a:p>
          <a:p>
            <a:pPr marL="0" lvl="0" indent="0">
              <a:buNone/>
            </a:pPr>
            <a:endParaRPr lang="sv-SE" sz="140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>
              <a:buNone/>
            </a:pPr>
            <a:r>
              <a:rPr lang="sv-SE" sz="1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Om skyddsfaktorer försvinner/förloras ökar risken för suicid. Förändringar ska alltid uppmärksammas!</a:t>
            </a:r>
          </a:p>
          <a:p>
            <a:pPr lvl="0"/>
            <a:endParaRPr lang="sv-SE" dirty="0">
              <a:solidFill>
                <a:prstClr val="black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428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Varningssignaler</a:t>
            </a:r>
            <a:br>
              <a:rPr lang="sv-SE" dirty="0" smtClean="0"/>
            </a:b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4822" y="2428875"/>
            <a:ext cx="4933544" cy="351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1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5314" y="485246"/>
            <a:ext cx="6875462" cy="1356783"/>
          </a:xfrm>
        </p:spPr>
        <p:txBody>
          <a:bodyPr/>
          <a:lstStyle/>
          <a:p>
            <a:r>
              <a:rPr lang="sv-SE" dirty="0" smtClean="0"/>
              <a:t>Vanliga myter om suicid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2286000"/>
            <a:ext cx="6875462" cy="3929063"/>
          </a:xfrm>
        </p:spPr>
        <p:txBody>
          <a:bodyPr/>
          <a:lstStyle/>
          <a:p>
            <a:pPr lvl="0"/>
            <a:r>
              <a:rPr lang="sv-SE" sz="1800" dirty="0">
                <a:solidFill>
                  <a:prstClr val="black"/>
                </a:solidFill>
              </a:rPr>
              <a:t>Det går aldrig att hindra en person som har bestämt sig</a:t>
            </a:r>
          </a:p>
          <a:p>
            <a:pPr lvl="0"/>
            <a:r>
              <a:rPr lang="sv-SE" sz="1800" dirty="0">
                <a:solidFill>
                  <a:prstClr val="black"/>
                </a:solidFill>
              </a:rPr>
              <a:t>De som talar om självmord gör det inte</a:t>
            </a:r>
          </a:p>
          <a:p>
            <a:pPr lvl="0"/>
            <a:r>
              <a:rPr lang="sv-SE" sz="1800" dirty="0">
                <a:solidFill>
                  <a:prstClr val="black"/>
                </a:solidFill>
              </a:rPr>
              <a:t>Samtal om självmord kan "väcka den björn som sover”</a:t>
            </a:r>
          </a:p>
          <a:p>
            <a:pPr lvl="0"/>
            <a:r>
              <a:rPr lang="sv-SE" sz="1800" dirty="0">
                <a:solidFill>
                  <a:prstClr val="black"/>
                </a:solidFill>
              </a:rPr>
              <a:t>Självmord inträffar plötsligt, utan förvarning</a:t>
            </a:r>
          </a:p>
          <a:p>
            <a:pPr lvl="0"/>
            <a:r>
              <a:rPr lang="sv-SE" sz="1800" dirty="0">
                <a:solidFill>
                  <a:prstClr val="black"/>
                </a:solidFill>
              </a:rPr>
              <a:t>Personer som talar om självmord försöker manipulera andra för att få uppmärksamhet</a:t>
            </a:r>
          </a:p>
          <a:p>
            <a:pPr lvl="0"/>
            <a:r>
              <a:rPr lang="sv-SE" sz="1800" dirty="0" smtClean="0">
                <a:solidFill>
                  <a:prstClr val="black"/>
                </a:solidFill>
              </a:rPr>
              <a:t>En </a:t>
            </a:r>
            <a:r>
              <a:rPr lang="sv-SE" sz="1800" dirty="0">
                <a:solidFill>
                  <a:prstClr val="black"/>
                </a:solidFill>
              </a:rPr>
              <a:t>person som har varit djupt deprimerad en tid och nu verkar glad kommer inte att göra ett självmordsförsök eller ta sitt liv</a:t>
            </a:r>
          </a:p>
          <a:p>
            <a:pPr lvl="0"/>
            <a:r>
              <a:rPr lang="sv-SE" sz="1800" dirty="0">
                <a:solidFill>
                  <a:prstClr val="black"/>
                </a:solidFill>
              </a:rPr>
              <a:t>Självmordsnära personer söker sällan läkarhjälp</a:t>
            </a:r>
          </a:p>
          <a:p>
            <a:pPr lvl="0"/>
            <a:r>
              <a:rPr lang="sv-SE" sz="1800" dirty="0">
                <a:solidFill>
                  <a:prstClr val="black"/>
                </a:solidFill>
              </a:rPr>
              <a:t>Om en person verkligen vill ta sitt liv, har ingen rätt att hindra honom/henne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64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gion Örebro län - Standardlayouter">
  <a:themeElements>
    <a:clrScheme name="Region Örebro län">
      <a:dk1>
        <a:sysClr val="windowText" lastClr="000000"/>
      </a:dk1>
      <a:lt1>
        <a:sysClr val="window" lastClr="FFFFFF"/>
      </a:lt1>
      <a:dk2>
        <a:srgbClr val="575757"/>
      </a:dk2>
      <a:lt2>
        <a:srgbClr val="B2B2B2"/>
      </a:lt2>
      <a:accent1>
        <a:srgbClr val="0090D4"/>
      </a:accent1>
      <a:accent2>
        <a:srgbClr val="9FC53A"/>
      </a:accent2>
      <a:accent3>
        <a:srgbClr val="004F9E"/>
      </a:accent3>
      <a:accent4>
        <a:srgbClr val="008B39"/>
      </a:accent4>
      <a:accent5>
        <a:srgbClr val="66BDE5"/>
      </a:accent5>
      <a:accent6>
        <a:srgbClr val="B9D87B"/>
      </a:accent6>
      <a:hlink>
        <a:srgbClr val="000000"/>
      </a:hlink>
      <a:folHlink>
        <a:srgbClr val="000000"/>
      </a:folHlink>
    </a:clrScheme>
    <a:fontScheme name="Region Örebro lä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Örebro - 4_3.potx" id="{0A306C6A-F111-47DC-AD02-E80B5D301827}" vid="{28A43168-3E14-438C-8AD6-E0DF814231B1}"/>
    </a:ext>
  </a:extLst>
</a:theme>
</file>

<file path=ppt/theme/theme2.xml><?xml version="1.0" encoding="utf-8"?>
<a:theme xmlns:a="http://schemas.openxmlformats.org/drawingml/2006/main" name="Region Örebro län - Varianter av våg">
  <a:themeElements>
    <a:clrScheme name="Region Örebro län">
      <a:dk1>
        <a:sysClr val="windowText" lastClr="000000"/>
      </a:dk1>
      <a:lt1>
        <a:sysClr val="window" lastClr="FFFFFF"/>
      </a:lt1>
      <a:dk2>
        <a:srgbClr val="575757"/>
      </a:dk2>
      <a:lt2>
        <a:srgbClr val="B2B2B2"/>
      </a:lt2>
      <a:accent1>
        <a:srgbClr val="0090D4"/>
      </a:accent1>
      <a:accent2>
        <a:srgbClr val="9FC53A"/>
      </a:accent2>
      <a:accent3>
        <a:srgbClr val="004F9E"/>
      </a:accent3>
      <a:accent4>
        <a:srgbClr val="008B39"/>
      </a:accent4>
      <a:accent5>
        <a:srgbClr val="66BDE5"/>
      </a:accent5>
      <a:accent6>
        <a:srgbClr val="B9D87B"/>
      </a:accent6>
      <a:hlink>
        <a:srgbClr val="000000"/>
      </a:hlink>
      <a:folHlink>
        <a:srgbClr val="000000"/>
      </a:folHlink>
    </a:clrScheme>
    <a:fontScheme name="Region Örebro lä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Örebro - 4_3.potx" id="{0A306C6A-F111-47DC-AD02-E80B5D301827}" vid="{6CD749A1-C2A3-40DC-8E5A-FD404F4FEEC1}"/>
    </a:ext>
  </a:extLst>
</a:theme>
</file>

<file path=ppt/theme/theme3.xml><?xml version="1.0" encoding="utf-8"?>
<a:theme xmlns:a="http://schemas.openxmlformats.org/drawingml/2006/main" name="Region Örebro län - Bildlayouter">
  <a:themeElements>
    <a:clrScheme name="Region Örebro län">
      <a:dk1>
        <a:sysClr val="windowText" lastClr="000000"/>
      </a:dk1>
      <a:lt1>
        <a:sysClr val="window" lastClr="FFFFFF"/>
      </a:lt1>
      <a:dk2>
        <a:srgbClr val="575757"/>
      </a:dk2>
      <a:lt2>
        <a:srgbClr val="B2B2B2"/>
      </a:lt2>
      <a:accent1>
        <a:srgbClr val="0090D4"/>
      </a:accent1>
      <a:accent2>
        <a:srgbClr val="9FC53A"/>
      </a:accent2>
      <a:accent3>
        <a:srgbClr val="004F9E"/>
      </a:accent3>
      <a:accent4>
        <a:srgbClr val="008B39"/>
      </a:accent4>
      <a:accent5>
        <a:srgbClr val="66BDE5"/>
      </a:accent5>
      <a:accent6>
        <a:srgbClr val="B9D87B"/>
      </a:accent6>
      <a:hlink>
        <a:srgbClr val="000000"/>
      </a:hlink>
      <a:folHlink>
        <a:srgbClr val="000000"/>
      </a:folHlink>
    </a:clrScheme>
    <a:fontScheme name="Region Örebro lä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Örebro - 4_3.potx" id="{0A306C6A-F111-47DC-AD02-E80B5D301827}" vid="{F9E4864D-432E-48C9-9E78-88192D5C2267}"/>
    </a:ext>
  </a:extLst>
</a:theme>
</file>

<file path=ppt/theme/theme4.xml><?xml version="1.0" encoding="utf-8"?>
<a:theme xmlns:a="http://schemas.openxmlformats.org/drawingml/2006/main" name="Region Örebro län - Rubriksidor/kapitelsidor">
  <a:themeElements>
    <a:clrScheme name="Region Örebro län">
      <a:dk1>
        <a:sysClr val="windowText" lastClr="000000"/>
      </a:dk1>
      <a:lt1>
        <a:sysClr val="window" lastClr="FFFFFF"/>
      </a:lt1>
      <a:dk2>
        <a:srgbClr val="575757"/>
      </a:dk2>
      <a:lt2>
        <a:srgbClr val="B2B2B2"/>
      </a:lt2>
      <a:accent1>
        <a:srgbClr val="0090D4"/>
      </a:accent1>
      <a:accent2>
        <a:srgbClr val="9FC53A"/>
      </a:accent2>
      <a:accent3>
        <a:srgbClr val="004F9E"/>
      </a:accent3>
      <a:accent4>
        <a:srgbClr val="008B39"/>
      </a:accent4>
      <a:accent5>
        <a:srgbClr val="66BDE5"/>
      </a:accent5>
      <a:accent6>
        <a:srgbClr val="B9D87B"/>
      </a:accent6>
      <a:hlink>
        <a:srgbClr val="000000"/>
      </a:hlink>
      <a:folHlink>
        <a:srgbClr val="000000"/>
      </a:folHlink>
    </a:clrScheme>
    <a:fontScheme name="Region Örebro lä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Örebro - 4_3.potx" id="{0A306C6A-F111-47DC-AD02-E80B5D301827}" vid="{23E714D9-9B2B-485D-BD57-F72224ABB0D2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 Örebro - 4_3</Template>
  <TotalTime>1557</TotalTime>
  <Words>836</Words>
  <Application>Microsoft Office PowerPoint</Application>
  <PresentationFormat>Bildspel på skärmen (4:3)</PresentationFormat>
  <Paragraphs>80</Paragraphs>
  <Slides>12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 Math</vt:lpstr>
      <vt:lpstr>Times New Roman</vt:lpstr>
      <vt:lpstr>Region Örebro län - Standardlayouter</vt:lpstr>
      <vt:lpstr>Region Örebro län - Varianter av våg</vt:lpstr>
      <vt:lpstr>Region Örebro län - Bildlayouter</vt:lpstr>
      <vt:lpstr>Region Örebro län - Rubriksidor/kapitelsidor</vt:lpstr>
      <vt:lpstr>Suicidprevention – hur hjälps vi åt för att förebygga självmord?</vt:lpstr>
      <vt:lpstr>Presentation</vt:lpstr>
      <vt:lpstr>PowerPoint-presentation</vt:lpstr>
      <vt:lpstr>Statistik</vt:lpstr>
      <vt:lpstr>PowerPoint-presentation</vt:lpstr>
      <vt:lpstr>Varför tänker någon på självmord?</vt:lpstr>
      <vt:lpstr>Risk- och skyddsfaktorer </vt:lpstr>
      <vt:lpstr>Varningssignaler </vt:lpstr>
      <vt:lpstr>Vanliga myter om suicid</vt:lpstr>
      <vt:lpstr>Vad säger jag då?</vt:lpstr>
      <vt:lpstr>Vem ska hjälpa? Vem ska jag lotsa vidare till? För att avvärja suicid, ring 112</vt:lpstr>
      <vt:lpstr>Tack!</vt:lpstr>
    </vt:vector>
  </TitlesOfParts>
  <Company>Region Örebro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Suicidprevention – hur hjälps vi åt för att förebygga självmord?</dc:title>
  <dc:creator>Alderlöf Mikaela, AllmÖppenvård PSYK</dc:creator>
  <cp:lastModifiedBy>Anna Thaberman</cp:lastModifiedBy>
  <cp:revision>13</cp:revision>
  <dcterms:created xsi:type="dcterms:W3CDTF">2021-10-25T08:31:10Z</dcterms:created>
  <dcterms:modified xsi:type="dcterms:W3CDTF">2021-11-19T08:05:39Z</dcterms:modified>
</cp:coreProperties>
</file>