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65"/>
  </p:notesMasterIdLst>
  <p:handoutMasterIdLst>
    <p:handoutMasterId r:id="rId66"/>
  </p:handoutMasterIdLst>
  <p:sldIdLst>
    <p:sldId id="256" r:id="rId2"/>
    <p:sldId id="855" r:id="rId3"/>
    <p:sldId id="856" r:id="rId4"/>
    <p:sldId id="857" r:id="rId5"/>
    <p:sldId id="858" r:id="rId6"/>
    <p:sldId id="859" r:id="rId7"/>
    <p:sldId id="860" r:id="rId8"/>
    <p:sldId id="861" r:id="rId9"/>
    <p:sldId id="315" r:id="rId10"/>
    <p:sldId id="862" r:id="rId11"/>
    <p:sldId id="874" r:id="rId12"/>
    <p:sldId id="864" r:id="rId13"/>
    <p:sldId id="865" r:id="rId14"/>
    <p:sldId id="487" r:id="rId15"/>
    <p:sldId id="863" r:id="rId16"/>
    <p:sldId id="548" r:id="rId17"/>
    <p:sldId id="539" r:id="rId18"/>
    <p:sldId id="868" r:id="rId19"/>
    <p:sldId id="549" r:id="rId20"/>
    <p:sldId id="844" r:id="rId21"/>
    <p:sldId id="866" r:id="rId22"/>
    <p:sldId id="867" r:id="rId23"/>
    <p:sldId id="377" r:id="rId24"/>
    <p:sldId id="345" r:id="rId25"/>
    <p:sldId id="875" r:id="rId26"/>
    <p:sldId id="876" r:id="rId27"/>
    <p:sldId id="837" r:id="rId28"/>
    <p:sldId id="838" r:id="rId29"/>
    <p:sldId id="555" r:id="rId30"/>
    <p:sldId id="869" r:id="rId31"/>
    <p:sldId id="316" r:id="rId32"/>
    <p:sldId id="304" r:id="rId33"/>
    <p:sldId id="352" r:id="rId34"/>
    <p:sldId id="378" r:id="rId35"/>
    <p:sldId id="870" r:id="rId36"/>
    <p:sldId id="379" r:id="rId37"/>
    <p:sldId id="872" r:id="rId38"/>
    <p:sldId id="846" r:id="rId39"/>
    <p:sldId id="826" r:id="rId40"/>
    <p:sldId id="430" r:id="rId41"/>
    <p:sldId id="341" r:id="rId42"/>
    <p:sldId id="839" r:id="rId43"/>
    <p:sldId id="847" r:id="rId44"/>
    <p:sldId id="840" r:id="rId45"/>
    <p:sldId id="270" r:id="rId46"/>
    <p:sldId id="829" r:id="rId47"/>
    <p:sldId id="458" r:id="rId48"/>
    <p:sldId id="459" r:id="rId49"/>
    <p:sldId id="843" r:id="rId50"/>
    <p:sldId id="828" r:id="rId51"/>
    <p:sldId id="849" r:id="rId52"/>
    <p:sldId id="871" r:id="rId53"/>
    <p:sldId id="851" r:id="rId54"/>
    <p:sldId id="842" r:id="rId55"/>
    <p:sldId id="852" r:id="rId56"/>
    <p:sldId id="823" r:id="rId57"/>
    <p:sldId id="853" r:id="rId58"/>
    <p:sldId id="841" r:id="rId59"/>
    <p:sldId id="854" r:id="rId60"/>
    <p:sldId id="873" r:id="rId61"/>
    <p:sldId id="434" r:id="rId62"/>
    <p:sldId id="439" r:id="rId63"/>
    <p:sldId id="331" r:id="rId64"/>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Åsa Kadowaki" initials="ÅK" lastIdx="31" clrIdx="0">
    <p:extLst>
      <p:ext uri="{19B8F6BF-5375-455C-9EA6-DF929625EA0E}">
        <p15:presenceInfo xmlns:p15="http://schemas.microsoft.com/office/powerpoint/2012/main" userId="3457d04ac9b454a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569" autoAdjust="0"/>
    <p:restoredTop sz="70330" autoAdjust="0"/>
  </p:normalViewPr>
  <p:slideViewPr>
    <p:cSldViewPr snapToGrid="0">
      <p:cViewPr>
        <p:scale>
          <a:sx n="81" d="100"/>
          <a:sy n="81" d="100"/>
        </p:scale>
        <p:origin x="448" y="328"/>
      </p:cViewPr>
      <p:guideLst/>
    </p:cSldViewPr>
  </p:slideViewPr>
  <p:notesTextViewPr>
    <p:cViewPr>
      <p:scale>
        <a:sx n="1" d="1"/>
        <a:sy n="1" d="1"/>
      </p:scale>
      <p:origin x="0" y="0"/>
    </p:cViewPr>
  </p:notesTextViewPr>
  <p:sorterViewPr>
    <p:cViewPr>
      <p:scale>
        <a:sx n="66" d="100"/>
        <a:sy n="66" d="100"/>
      </p:scale>
      <p:origin x="0" y="-514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39171D-68E0-7243-857D-93A3ACADC7B8}" type="doc">
      <dgm:prSet loTypeId="urn:microsoft.com/office/officeart/2005/8/layout/gear1" loCatId="" qsTypeId="urn:microsoft.com/office/officeart/2005/8/quickstyle/simple1" qsCatId="simple" csTypeId="urn:microsoft.com/office/officeart/2005/8/colors/accent1_2" csCatId="accent1" phldr="1"/>
      <dgm:spPr/>
    </dgm:pt>
    <dgm:pt modelId="{F9B06839-FC32-6648-9862-DD69CD78BB1F}">
      <dgm:prSet phldrT="[Text]" custT="1"/>
      <dgm:spPr/>
      <dgm:t>
        <a:bodyPr/>
        <a:lstStyle/>
        <a:p>
          <a:r>
            <a:rPr lang="sv-SE" sz="2000" dirty="0">
              <a:solidFill>
                <a:schemeClr val="tx1"/>
              </a:solidFill>
            </a:rPr>
            <a:t>sammanhang</a:t>
          </a:r>
        </a:p>
      </dgm:t>
    </dgm:pt>
    <dgm:pt modelId="{4DB4A0E4-D7BA-2C4B-916B-4A3D6DA9959E}" type="parTrans" cxnId="{146FFB9E-0FB3-1F43-B572-5E654E525A7B}">
      <dgm:prSet/>
      <dgm:spPr/>
      <dgm:t>
        <a:bodyPr/>
        <a:lstStyle/>
        <a:p>
          <a:endParaRPr lang="sv-SE"/>
        </a:p>
      </dgm:t>
    </dgm:pt>
    <dgm:pt modelId="{C70C936F-1255-D146-BD52-5117360DE3F7}" type="sibTrans" cxnId="{146FFB9E-0FB3-1F43-B572-5E654E525A7B}">
      <dgm:prSet/>
      <dgm:spPr/>
      <dgm:t>
        <a:bodyPr/>
        <a:lstStyle/>
        <a:p>
          <a:endParaRPr lang="sv-SE"/>
        </a:p>
      </dgm:t>
    </dgm:pt>
    <dgm:pt modelId="{73C52A14-3BF3-D342-8C82-9728C05E138F}">
      <dgm:prSet phldrT="[Text]" custT="1"/>
      <dgm:spPr/>
      <dgm:t>
        <a:bodyPr/>
        <a:lstStyle/>
        <a:p>
          <a:r>
            <a:rPr lang="sv-SE" sz="2400" dirty="0">
              <a:solidFill>
                <a:schemeClr val="tx1"/>
              </a:solidFill>
            </a:rPr>
            <a:t>psyke</a:t>
          </a:r>
        </a:p>
      </dgm:t>
    </dgm:pt>
    <dgm:pt modelId="{4DA7E3F2-B710-0C48-BF8A-F1A2FAF506E8}" type="parTrans" cxnId="{E6FAC9EE-C2EC-B24E-9C39-487EB5286DF5}">
      <dgm:prSet/>
      <dgm:spPr/>
      <dgm:t>
        <a:bodyPr/>
        <a:lstStyle/>
        <a:p>
          <a:endParaRPr lang="sv-SE"/>
        </a:p>
      </dgm:t>
    </dgm:pt>
    <dgm:pt modelId="{9DA8D262-DDC6-E342-A525-27264107D0EA}" type="sibTrans" cxnId="{E6FAC9EE-C2EC-B24E-9C39-487EB5286DF5}">
      <dgm:prSet/>
      <dgm:spPr/>
      <dgm:t>
        <a:bodyPr/>
        <a:lstStyle/>
        <a:p>
          <a:endParaRPr lang="sv-SE"/>
        </a:p>
      </dgm:t>
    </dgm:pt>
    <dgm:pt modelId="{C2D5391E-426B-A942-8719-A3824AD2F0A7}">
      <dgm:prSet phldrT="[Text]" custT="1"/>
      <dgm:spPr/>
      <dgm:t>
        <a:bodyPr/>
        <a:lstStyle/>
        <a:p>
          <a:r>
            <a:rPr lang="sv-SE" sz="2800" dirty="0">
              <a:solidFill>
                <a:schemeClr val="tx1"/>
              </a:solidFill>
            </a:rPr>
            <a:t>kropp</a:t>
          </a:r>
        </a:p>
      </dgm:t>
    </dgm:pt>
    <dgm:pt modelId="{5E50A4B7-6593-E84E-B91B-DD1944CB6875}" type="parTrans" cxnId="{F4E79475-A429-EA43-B7E4-CBD866A779D2}">
      <dgm:prSet/>
      <dgm:spPr/>
      <dgm:t>
        <a:bodyPr/>
        <a:lstStyle/>
        <a:p>
          <a:endParaRPr lang="sv-SE"/>
        </a:p>
      </dgm:t>
    </dgm:pt>
    <dgm:pt modelId="{CF363D32-4A1C-A742-916C-283C8D0197A0}" type="sibTrans" cxnId="{F4E79475-A429-EA43-B7E4-CBD866A779D2}">
      <dgm:prSet/>
      <dgm:spPr/>
      <dgm:t>
        <a:bodyPr/>
        <a:lstStyle/>
        <a:p>
          <a:endParaRPr lang="sv-SE"/>
        </a:p>
      </dgm:t>
    </dgm:pt>
    <dgm:pt modelId="{90B0DC49-B0D9-5D40-85CC-9E7F81C73545}" type="pres">
      <dgm:prSet presAssocID="{9E39171D-68E0-7243-857D-93A3ACADC7B8}" presName="composite" presStyleCnt="0">
        <dgm:presLayoutVars>
          <dgm:chMax val="3"/>
          <dgm:animLvl val="lvl"/>
          <dgm:resizeHandles val="exact"/>
        </dgm:presLayoutVars>
      </dgm:prSet>
      <dgm:spPr/>
    </dgm:pt>
    <dgm:pt modelId="{D451CF1D-2330-2D4B-93BE-E0FA582A8340}" type="pres">
      <dgm:prSet presAssocID="{F9B06839-FC32-6648-9862-DD69CD78BB1F}" presName="gear1" presStyleLbl="node1" presStyleIdx="0" presStyleCnt="3" custScaleX="107473">
        <dgm:presLayoutVars>
          <dgm:chMax val="1"/>
          <dgm:bulletEnabled val="1"/>
        </dgm:presLayoutVars>
      </dgm:prSet>
      <dgm:spPr/>
    </dgm:pt>
    <dgm:pt modelId="{6EAC3129-94C9-2542-B645-57C66C8CB192}" type="pres">
      <dgm:prSet presAssocID="{F9B06839-FC32-6648-9862-DD69CD78BB1F}" presName="gear1srcNode" presStyleLbl="node1" presStyleIdx="0" presStyleCnt="3"/>
      <dgm:spPr/>
    </dgm:pt>
    <dgm:pt modelId="{C9CB2706-0FBC-6248-8325-A550658AE9AE}" type="pres">
      <dgm:prSet presAssocID="{F9B06839-FC32-6648-9862-DD69CD78BB1F}" presName="gear1dstNode" presStyleLbl="node1" presStyleIdx="0" presStyleCnt="3"/>
      <dgm:spPr/>
    </dgm:pt>
    <dgm:pt modelId="{DFF0621C-1460-D848-9561-564CE01C58D2}" type="pres">
      <dgm:prSet presAssocID="{73C52A14-3BF3-D342-8C82-9728C05E138F}" presName="gear2" presStyleLbl="node1" presStyleIdx="1" presStyleCnt="3" custScaleX="144294" custScaleY="150418" custLinFactNeighborX="-15232" custLinFactNeighborY="29664">
        <dgm:presLayoutVars>
          <dgm:chMax val="1"/>
          <dgm:bulletEnabled val="1"/>
        </dgm:presLayoutVars>
      </dgm:prSet>
      <dgm:spPr/>
    </dgm:pt>
    <dgm:pt modelId="{030729A1-2A77-674B-AF5B-E941B40B4139}" type="pres">
      <dgm:prSet presAssocID="{73C52A14-3BF3-D342-8C82-9728C05E138F}" presName="gear2srcNode" presStyleLbl="node1" presStyleIdx="1" presStyleCnt="3"/>
      <dgm:spPr/>
    </dgm:pt>
    <dgm:pt modelId="{F65806BF-033A-8E44-B247-B7EB5F1DF634}" type="pres">
      <dgm:prSet presAssocID="{73C52A14-3BF3-D342-8C82-9728C05E138F}" presName="gear2dstNode" presStyleLbl="node1" presStyleIdx="1" presStyleCnt="3"/>
      <dgm:spPr/>
    </dgm:pt>
    <dgm:pt modelId="{CC26DC27-EEDD-D14B-A9D9-4143711D62BC}" type="pres">
      <dgm:prSet presAssocID="{C2D5391E-426B-A942-8719-A3824AD2F0A7}" presName="gear3" presStyleLbl="node1" presStyleIdx="2" presStyleCnt="3" custScaleX="141514" custScaleY="155207"/>
      <dgm:spPr/>
    </dgm:pt>
    <dgm:pt modelId="{286EC633-1356-8D48-AD85-5FB54E4A5C94}" type="pres">
      <dgm:prSet presAssocID="{C2D5391E-426B-A942-8719-A3824AD2F0A7}" presName="gear3tx" presStyleLbl="node1" presStyleIdx="2" presStyleCnt="3">
        <dgm:presLayoutVars>
          <dgm:chMax val="1"/>
          <dgm:bulletEnabled val="1"/>
        </dgm:presLayoutVars>
      </dgm:prSet>
      <dgm:spPr/>
    </dgm:pt>
    <dgm:pt modelId="{DDECA41F-F721-1C40-B57C-FEC4A2AF002C}" type="pres">
      <dgm:prSet presAssocID="{C2D5391E-426B-A942-8719-A3824AD2F0A7}" presName="gear3srcNode" presStyleLbl="node1" presStyleIdx="2" presStyleCnt="3"/>
      <dgm:spPr/>
    </dgm:pt>
    <dgm:pt modelId="{E62E5718-A682-AE4A-B39A-71645767A096}" type="pres">
      <dgm:prSet presAssocID="{C2D5391E-426B-A942-8719-A3824AD2F0A7}" presName="gear3dstNode" presStyleLbl="node1" presStyleIdx="2" presStyleCnt="3"/>
      <dgm:spPr/>
    </dgm:pt>
    <dgm:pt modelId="{D44EB6B5-6947-4847-866D-5B2720C0F242}" type="pres">
      <dgm:prSet presAssocID="{C70C936F-1255-D146-BD52-5117360DE3F7}" presName="connector1" presStyleLbl="sibTrans2D1" presStyleIdx="0" presStyleCnt="3"/>
      <dgm:spPr/>
    </dgm:pt>
    <dgm:pt modelId="{9A652C75-C96E-2045-99A1-37DEE215FFC4}" type="pres">
      <dgm:prSet presAssocID="{9DA8D262-DDC6-E342-A525-27264107D0EA}" presName="connector2" presStyleLbl="sibTrans2D1" presStyleIdx="1" presStyleCnt="3"/>
      <dgm:spPr/>
    </dgm:pt>
    <dgm:pt modelId="{6AE79712-1EA1-464C-B54A-60AF81D7300A}" type="pres">
      <dgm:prSet presAssocID="{CF363D32-4A1C-A742-916C-283C8D0197A0}" presName="connector3" presStyleLbl="sibTrans2D1" presStyleIdx="2" presStyleCnt="3"/>
      <dgm:spPr/>
    </dgm:pt>
  </dgm:ptLst>
  <dgm:cxnLst>
    <dgm:cxn modelId="{E041F33A-119A-0240-9183-1A601BABF5EE}" type="presOf" srcId="{C2D5391E-426B-A942-8719-A3824AD2F0A7}" destId="{DDECA41F-F721-1C40-B57C-FEC4A2AF002C}" srcOrd="2" destOrd="0" presId="urn:microsoft.com/office/officeart/2005/8/layout/gear1"/>
    <dgm:cxn modelId="{D20E4242-97D3-284D-801D-F46D74AE4D03}" type="presOf" srcId="{C2D5391E-426B-A942-8719-A3824AD2F0A7}" destId="{CC26DC27-EEDD-D14B-A9D9-4143711D62BC}" srcOrd="0" destOrd="0" presId="urn:microsoft.com/office/officeart/2005/8/layout/gear1"/>
    <dgm:cxn modelId="{07C64744-9D60-3C46-BA79-2675DA0D14F1}" type="presOf" srcId="{CF363D32-4A1C-A742-916C-283C8D0197A0}" destId="{6AE79712-1EA1-464C-B54A-60AF81D7300A}" srcOrd="0" destOrd="0" presId="urn:microsoft.com/office/officeart/2005/8/layout/gear1"/>
    <dgm:cxn modelId="{4E9AA04A-1C2B-0148-823A-BEB29AC78C4E}" type="presOf" srcId="{9E39171D-68E0-7243-857D-93A3ACADC7B8}" destId="{90B0DC49-B0D9-5D40-85CC-9E7F81C73545}" srcOrd="0" destOrd="0" presId="urn:microsoft.com/office/officeart/2005/8/layout/gear1"/>
    <dgm:cxn modelId="{18C9AB5D-AC7E-6445-9F18-3DE084ABBAA1}" type="presOf" srcId="{73C52A14-3BF3-D342-8C82-9728C05E138F}" destId="{F65806BF-033A-8E44-B247-B7EB5F1DF634}" srcOrd="2" destOrd="0" presId="urn:microsoft.com/office/officeart/2005/8/layout/gear1"/>
    <dgm:cxn modelId="{4E476072-55FC-564E-915C-7774FB40DC43}" type="presOf" srcId="{C2D5391E-426B-A942-8719-A3824AD2F0A7}" destId="{286EC633-1356-8D48-AD85-5FB54E4A5C94}" srcOrd="1" destOrd="0" presId="urn:microsoft.com/office/officeart/2005/8/layout/gear1"/>
    <dgm:cxn modelId="{AE1D6374-D28E-0D48-818B-F4463B495716}" type="presOf" srcId="{C2D5391E-426B-A942-8719-A3824AD2F0A7}" destId="{E62E5718-A682-AE4A-B39A-71645767A096}" srcOrd="3" destOrd="0" presId="urn:microsoft.com/office/officeart/2005/8/layout/gear1"/>
    <dgm:cxn modelId="{F4E79475-A429-EA43-B7E4-CBD866A779D2}" srcId="{9E39171D-68E0-7243-857D-93A3ACADC7B8}" destId="{C2D5391E-426B-A942-8719-A3824AD2F0A7}" srcOrd="2" destOrd="0" parTransId="{5E50A4B7-6593-E84E-B91B-DD1944CB6875}" sibTransId="{CF363D32-4A1C-A742-916C-283C8D0197A0}"/>
    <dgm:cxn modelId="{2F95EC77-A185-8042-BE9A-7BE94A6523C1}" type="presOf" srcId="{C70C936F-1255-D146-BD52-5117360DE3F7}" destId="{D44EB6B5-6947-4847-866D-5B2720C0F242}" srcOrd="0" destOrd="0" presId="urn:microsoft.com/office/officeart/2005/8/layout/gear1"/>
    <dgm:cxn modelId="{C6D50B8B-3CA5-B242-9B4E-A7BEA9680291}" type="presOf" srcId="{9DA8D262-DDC6-E342-A525-27264107D0EA}" destId="{9A652C75-C96E-2045-99A1-37DEE215FFC4}" srcOrd="0" destOrd="0" presId="urn:microsoft.com/office/officeart/2005/8/layout/gear1"/>
    <dgm:cxn modelId="{08C54493-BEE0-904C-94A7-DB9DCCD61CB0}" type="presOf" srcId="{73C52A14-3BF3-D342-8C82-9728C05E138F}" destId="{DFF0621C-1460-D848-9561-564CE01C58D2}" srcOrd="0" destOrd="0" presId="urn:microsoft.com/office/officeart/2005/8/layout/gear1"/>
    <dgm:cxn modelId="{146FFB9E-0FB3-1F43-B572-5E654E525A7B}" srcId="{9E39171D-68E0-7243-857D-93A3ACADC7B8}" destId="{F9B06839-FC32-6648-9862-DD69CD78BB1F}" srcOrd="0" destOrd="0" parTransId="{4DB4A0E4-D7BA-2C4B-916B-4A3D6DA9959E}" sibTransId="{C70C936F-1255-D146-BD52-5117360DE3F7}"/>
    <dgm:cxn modelId="{AC2766B1-EBBF-D244-A71F-B6010C695218}" type="presOf" srcId="{F9B06839-FC32-6648-9862-DD69CD78BB1F}" destId="{D451CF1D-2330-2D4B-93BE-E0FA582A8340}" srcOrd="0" destOrd="0" presId="urn:microsoft.com/office/officeart/2005/8/layout/gear1"/>
    <dgm:cxn modelId="{E6FAC9EE-C2EC-B24E-9C39-487EB5286DF5}" srcId="{9E39171D-68E0-7243-857D-93A3ACADC7B8}" destId="{73C52A14-3BF3-D342-8C82-9728C05E138F}" srcOrd="1" destOrd="0" parTransId="{4DA7E3F2-B710-0C48-BF8A-F1A2FAF506E8}" sibTransId="{9DA8D262-DDC6-E342-A525-27264107D0EA}"/>
    <dgm:cxn modelId="{6185B2F2-E3DF-364F-B876-D39AEDDEF829}" type="presOf" srcId="{73C52A14-3BF3-D342-8C82-9728C05E138F}" destId="{030729A1-2A77-674B-AF5B-E941B40B4139}" srcOrd="1" destOrd="0" presId="urn:microsoft.com/office/officeart/2005/8/layout/gear1"/>
    <dgm:cxn modelId="{682A99F4-5746-7849-B77E-78E1A76891E1}" type="presOf" srcId="{F9B06839-FC32-6648-9862-DD69CD78BB1F}" destId="{6EAC3129-94C9-2542-B645-57C66C8CB192}" srcOrd="1" destOrd="0" presId="urn:microsoft.com/office/officeart/2005/8/layout/gear1"/>
    <dgm:cxn modelId="{CFB8B9F6-D588-5B4E-B984-A93F74B395FB}" type="presOf" srcId="{F9B06839-FC32-6648-9862-DD69CD78BB1F}" destId="{C9CB2706-0FBC-6248-8325-A550658AE9AE}" srcOrd="2" destOrd="0" presId="urn:microsoft.com/office/officeart/2005/8/layout/gear1"/>
    <dgm:cxn modelId="{2D3CE5AF-188A-F04C-A60A-6921F36ACA86}" type="presParOf" srcId="{90B0DC49-B0D9-5D40-85CC-9E7F81C73545}" destId="{D451CF1D-2330-2D4B-93BE-E0FA582A8340}" srcOrd="0" destOrd="0" presId="urn:microsoft.com/office/officeart/2005/8/layout/gear1"/>
    <dgm:cxn modelId="{DBA334C4-02FE-BE42-A3CC-1A19990FA9BA}" type="presParOf" srcId="{90B0DC49-B0D9-5D40-85CC-9E7F81C73545}" destId="{6EAC3129-94C9-2542-B645-57C66C8CB192}" srcOrd="1" destOrd="0" presId="urn:microsoft.com/office/officeart/2005/8/layout/gear1"/>
    <dgm:cxn modelId="{2049A778-FB67-944D-A676-8A5E986902D5}" type="presParOf" srcId="{90B0DC49-B0D9-5D40-85CC-9E7F81C73545}" destId="{C9CB2706-0FBC-6248-8325-A550658AE9AE}" srcOrd="2" destOrd="0" presId="urn:microsoft.com/office/officeart/2005/8/layout/gear1"/>
    <dgm:cxn modelId="{E517429D-2B1E-884A-B3B6-1EA2A57C7466}" type="presParOf" srcId="{90B0DC49-B0D9-5D40-85CC-9E7F81C73545}" destId="{DFF0621C-1460-D848-9561-564CE01C58D2}" srcOrd="3" destOrd="0" presId="urn:microsoft.com/office/officeart/2005/8/layout/gear1"/>
    <dgm:cxn modelId="{29E28F90-12ED-7F4B-B98F-93F50A6888C0}" type="presParOf" srcId="{90B0DC49-B0D9-5D40-85CC-9E7F81C73545}" destId="{030729A1-2A77-674B-AF5B-E941B40B4139}" srcOrd="4" destOrd="0" presId="urn:microsoft.com/office/officeart/2005/8/layout/gear1"/>
    <dgm:cxn modelId="{73ABEBA1-C01F-B348-9C99-54A825325CAA}" type="presParOf" srcId="{90B0DC49-B0D9-5D40-85CC-9E7F81C73545}" destId="{F65806BF-033A-8E44-B247-B7EB5F1DF634}" srcOrd="5" destOrd="0" presId="urn:microsoft.com/office/officeart/2005/8/layout/gear1"/>
    <dgm:cxn modelId="{6ED2C295-8D46-E04C-AE62-B5396BA1FC1D}" type="presParOf" srcId="{90B0DC49-B0D9-5D40-85CC-9E7F81C73545}" destId="{CC26DC27-EEDD-D14B-A9D9-4143711D62BC}" srcOrd="6" destOrd="0" presId="urn:microsoft.com/office/officeart/2005/8/layout/gear1"/>
    <dgm:cxn modelId="{4D078A7A-6EE5-7D41-8B0B-E4531A9F73F7}" type="presParOf" srcId="{90B0DC49-B0D9-5D40-85CC-9E7F81C73545}" destId="{286EC633-1356-8D48-AD85-5FB54E4A5C94}" srcOrd="7" destOrd="0" presId="urn:microsoft.com/office/officeart/2005/8/layout/gear1"/>
    <dgm:cxn modelId="{F6027BCA-DD3A-1D4D-B65A-28945460EC57}" type="presParOf" srcId="{90B0DC49-B0D9-5D40-85CC-9E7F81C73545}" destId="{DDECA41F-F721-1C40-B57C-FEC4A2AF002C}" srcOrd="8" destOrd="0" presId="urn:microsoft.com/office/officeart/2005/8/layout/gear1"/>
    <dgm:cxn modelId="{A2AB8831-9B6C-D744-B2B4-E5FB7F72A0E1}" type="presParOf" srcId="{90B0DC49-B0D9-5D40-85CC-9E7F81C73545}" destId="{E62E5718-A682-AE4A-B39A-71645767A096}" srcOrd="9" destOrd="0" presId="urn:microsoft.com/office/officeart/2005/8/layout/gear1"/>
    <dgm:cxn modelId="{76DB213C-E8E9-8540-BC15-F8064FB448D3}" type="presParOf" srcId="{90B0DC49-B0D9-5D40-85CC-9E7F81C73545}" destId="{D44EB6B5-6947-4847-866D-5B2720C0F242}" srcOrd="10" destOrd="0" presId="urn:microsoft.com/office/officeart/2005/8/layout/gear1"/>
    <dgm:cxn modelId="{C3F76EF0-511C-6749-83C6-F2EE675D8410}" type="presParOf" srcId="{90B0DC49-B0D9-5D40-85CC-9E7F81C73545}" destId="{9A652C75-C96E-2045-99A1-37DEE215FFC4}" srcOrd="11" destOrd="0" presId="urn:microsoft.com/office/officeart/2005/8/layout/gear1"/>
    <dgm:cxn modelId="{4BF303EA-B273-6948-9ED9-A8DAF8515704}" type="presParOf" srcId="{90B0DC49-B0D9-5D40-85CC-9E7F81C73545}" destId="{6AE79712-1EA1-464C-B54A-60AF81D7300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1CF1D-2330-2D4B-93BE-E0FA582A8340}">
      <dsp:nvSpPr>
        <dsp:cNvPr id="0" name=""/>
        <dsp:cNvSpPr/>
      </dsp:nvSpPr>
      <dsp:spPr>
        <a:xfrm>
          <a:off x="5120583" y="2336521"/>
          <a:ext cx="2675303" cy="2489279"/>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sv-SE" sz="2000" kern="1200" dirty="0">
              <a:solidFill>
                <a:schemeClr val="tx1"/>
              </a:solidFill>
            </a:rPr>
            <a:t>sammanhang</a:t>
          </a:r>
        </a:p>
      </dsp:txBody>
      <dsp:txXfrm>
        <a:off x="5644535" y="2919623"/>
        <a:ext cx="1627399" cy="1279541"/>
      </dsp:txXfrm>
    </dsp:sp>
    <dsp:sp modelId="{DFF0621C-1460-D848-9561-564CE01C58D2}">
      <dsp:nvSpPr>
        <dsp:cNvPr id="0" name=""/>
        <dsp:cNvSpPr/>
      </dsp:nvSpPr>
      <dsp:spPr>
        <a:xfrm>
          <a:off x="3088583" y="1802817"/>
          <a:ext cx="2612277" cy="2723145"/>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sv-SE" sz="2400" kern="1200" dirty="0">
              <a:solidFill>
                <a:schemeClr val="tx1"/>
              </a:solidFill>
            </a:rPr>
            <a:t>psyke</a:t>
          </a:r>
        </a:p>
      </dsp:txBody>
      <dsp:txXfrm>
        <a:off x="3746232" y="2480797"/>
        <a:ext cx="1296979" cy="1367185"/>
      </dsp:txXfrm>
    </dsp:sp>
    <dsp:sp modelId="{CC26DC27-EEDD-D14B-A9D9-4143711D62BC}">
      <dsp:nvSpPr>
        <dsp:cNvPr id="0" name=""/>
        <dsp:cNvSpPr/>
      </dsp:nvSpPr>
      <dsp:spPr>
        <a:xfrm rot="20700000">
          <a:off x="4455550" y="-34919"/>
          <a:ext cx="2421283" cy="2841977"/>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sv-SE" sz="2800" kern="1200" dirty="0">
              <a:solidFill>
                <a:schemeClr val="tx1"/>
              </a:solidFill>
            </a:rPr>
            <a:t>kropp</a:t>
          </a:r>
        </a:p>
      </dsp:txBody>
      <dsp:txXfrm rot="-20700000">
        <a:off x="4961656" y="613361"/>
        <a:ext cx="1409071" cy="1545414"/>
      </dsp:txXfrm>
    </dsp:sp>
    <dsp:sp modelId="{D44EB6B5-6947-4847-866D-5B2720C0F242}">
      <dsp:nvSpPr>
        <dsp:cNvPr id="0" name=""/>
        <dsp:cNvSpPr/>
      </dsp:nvSpPr>
      <dsp:spPr>
        <a:xfrm>
          <a:off x="5025841" y="1958812"/>
          <a:ext cx="3186277" cy="3186277"/>
        </a:xfrm>
        <a:prstGeom prst="circularArrow">
          <a:avLst>
            <a:gd name="adj1" fmla="val 4687"/>
            <a:gd name="adj2" fmla="val 299029"/>
            <a:gd name="adj3" fmla="val 2523572"/>
            <a:gd name="adj4" fmla="val 15845412"/>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652C75-C96E-2045-99A1-37DEE215FFC4}">
      <dsp:nvSpPr>
        <dsp:cNvPr id="0" name=""/>
        <dsp:cNvSpPr/>
      </dsp:nvSpPr>
      <dsp:spPr>
        <a:xfrm>
          <a:off x="3444671" y="1346152"/>
          <a:ext cx="2315030" cy="231503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E79712-1EA1-464C-B54A-60AF81D7300A}">
      <dsp:nvSpPr>
        <dsp:cNvPr id="0" name=""/>
        <dsp:cNvSpPr/>
      </dsp:nvSpPr>
      <dsp:spPr>
        <a:xfrm>
          <a:off x="4368988" y="109210"/>
          <a:ext cx="2496068" cy="2496068"/>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CA231A6E-1C11-45AE-B9BC-167CDA8AAB0E}"/>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DE618596-F9FF-4D88-94EC-107A947027AD}"/>
              </a:ext>
            </a:extLst>
          </p:cNvPr>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664A40C1-1D3F-4661-B724-EA12160D4CE4}" type="datetimeFigureOut">
              <a:rPr lang="sv-SE" smtClean="0"/>
              <a:t>2021-11-16</a:t>
            </a:fld>
            <a:endParaRPr lang="sv-SE"/>
          </a:p>
        </p:txBody>
      </p:sp>
      <p:sp>
        <p:nvSpPr>
          <p:cNvPr id="4" name="Platshållare för sidfot 3">
            <a:extLst>
              <a:ext uri="{FF2B5EF4-FFF2-40B4-BE49-F238E27FC236}">
                <a16:creationId xmlns:a16="http://schemas.microsoft.com/office/drawing/2014/main" id="{6F147953-06E7-4575-ABF0-61D8D2C4DB63}"/>
              </a:ext>
            </a:extLst>
          </p:cNvPr>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r>
              <a:rPr lang="sv-SE"/>
              <a:t>KerstinJeding.se</a:t>
            </a:r>
          </a:p>
        </p:txBody>
      </p:sp>
      <p:sp>
        <p:nvSpPr>
          <p:cNvPr id="5" name="Platshållare för bildnummer 4">
            <a:extLst>
              <a:ext uri="{FF2B5EF4-FFF2-40B4-BE49-F238E27FC236}">
                <a16:creationId xmlns:a16="http://schemas.microsoft.com/office/drawing/2014/main" id="{A13DF5AA-29C2-4588-B569-5B68F59AFE22}"/>
              </a:ext>
            </a:extLst>
          </p:cNvPr>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8405C6BA-C28C-4891-9F28-B5242415429D}" type="slidenum">
              <a:rPr lang="sv-SE" smtClean="0"/>
              <a:t>‹#›</a:t>
            </a:fld>
            <a:endParaRPr lang="sv-SE"/>
          </a:p>
        </p:txBody>
      </p:sp>
    </p:spTree>
    <p:extLst>
      <p:ext uri="{BB962C8B-B14F-4D97-AF65-F5344CB8AC3E}">
        <p14:creationId xmlns:p14="http://schemas.microsoft.com/office/powerpoint/2010/main" val="15140631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sv-SE"/>
          </a:p>
        </p:txBody>
      </p:sp>
      <p:sp>
        <p:nvSpPr>
          <p:cNvPr id="3" name="Platshållare för datum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C412CCAF-40E9-43E2-BF01-142CB735B72E}" type="datetimeFigureOut">
              <a:rPr lang="sv-SE" smtClean="0"/>
              <a:t>2021-11-16</a:t>
            </a:fld>
            <a:endParaRPr lang="sv-SE"/>
          </a:p>
        </p:txBody>
      </p:sp>
      <p:sp>
        <p:nvSpPr>
          <p:cNvPr id="4" name="Platshållare för bildobjekt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sv-SE"/>
          </a:p>
        </p:txBody>
      </p:sp>
      <p:sp>
        <p:nvSpPr>
          <p:cNvPr id="5" name="Platshållare för anteckninga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r>
              <a:rPr lang="sv-SE"/>
              <a:t>KerstinJeding.se</a:t>
            </a:r>
          </a:p>
        </p:txBody>
      </p:sp>
      <p:sp>
        <p:nvSpPr>
          <p:cNvPr id="7" name="Platshållare för bildnumm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1E502BEB-BD6C-49AD-AFC1-C78A53C7F105}" type="slidenum">
              <a:rPr lang="sv-SE" smtClean="0"/>
              <a:t>‹#›</a:t>
            </a:fld>
            <a:endParaRPr lang="sv-SE"/>
          </a:p>
        </p:txBody>
      </p:sp>
    </p:spTree>
    <p:extLst>
      <p:ext uri="{BB962C8B-B14F-4D97-AF65-F5344CB8AC3E}">
        <p14:creationId xmlns:p14="http://schemas.microsoft.com/office/powerpoint/2010/main" val="100018127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a:t>
            </a:r>
          </a:p>
        </p:txBody>
      </p:sp>
      <p:sp>
        <p:nvSpPr>
          <p:cNvPr id="4" name="Platshållare för sidfot 3"/>
          <p:cNvSpPr>
            <a:spLocks noGrp="1"/>
          </p:cNvSpPr>
          <p:nvPr>
            <p:ph type="ftr" sz="quarter" idx="4"/>
          </p:nvPr>
        </p:nvSpPr>
        <p:spPr/>
        <p:txBody>
          <a:bodyPr/>
          <a:lstStyle/>
          <a:p>
            <a:r>
              <a:rPr lang="sv-SE"/>
              <a:t>KerstinJeding.se</a:t>
            </a:r>
          </a:p>
        </p:txBody>
      </p:sp>
      <p:sp>
        <p:nvSpPr>
          <p:cNvPr id="5" name="Platshållare för bildnummer 4"/>
          <p:cNvSpPr>
            <a:spLocks noGrp="1"/>
          </p:cNvSpPr>
          <p:nvPr>
            <p:ph type="sldNum" sz="quarter" idx="5"/>
          </p:nvPr>
        </p:nvSpPr>
        <p:spPr/>
        <p:txBody>
          <a:bodyPr/>
          <a:lstStyle/>
          <a:p>
            <a:fld id="{1E502BEB-BD6C-49AD-AFC1-C78A53C7F105}" type="slidenum">
              <a:rPr lang="sv-SE" smtClean="0"/>
              <a:t>10</a:t>
            </a:fld>
            <a:endParaRPr lang="sv-SE"/>
          </a:p>
        </p:txBody>
      </p:sp>
    </p:spTree>
    <p:extLst>
      <p:ext uri="{BB962C8B-B14F-4D97-AF65-F5344CB8AC3E}">
        <p14:creationId xmlns:p14="http://schemas.microsoft.com/office/powerpoint/2010/main" val="1915298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sidfot 3"/>
          <p:cNvSpPr>
            <a:spLocks noGrp="1"/>
          </p:cNvSpPr>
          <p:nvPr>
            <p:ph type="ftr" sz="quarter" idx="4"/>
          </p:nvPr>
        </p:nvSpPr>
        <p:spPr/>
        <p:txBody>
          <a:bodyPr/>
          <a:lstStyle/>
          <a:p>
            <a:r>
              <a:rPr lang="sv-SE"/>
              <a:t>KerstinJeding.se</a:t>
            </a:r>
          </a:p>
        </p:txBody>
      </p:sp>
      <p:sp>
        <p:nvSpPr>
          <p:cNvPr id="5" name="Platshållare för bildnummer 4"/>
          <p:cNvSpPr>
            <a:spLocks noGrp="1"/>
          </p:cNvSpPr>
          <p:nvPr>
            <p:ph type="sldNum" sz="quarter" idx="5"/>
          </p:nvPr>
        </p:nvSpPr>
        <p:spPr/>
        <p:txBody>
          <a:bodyPr/>
          <a:lstStyle/>
          <a:p>
            <a:fld id="{1E502BEB-BD6C-49AD-AFC1-C78A53C7F105}" type="slidenum">
              <a:rPr lang="sv-SE" smtClean="0"/>
              <a:t>14</a:t>
            </a:fld>
            <a:endParaRPr lang="sv-SE"/>
          </a:p>
        </p:txBody>
      </p:sp>
    </p:spTree>
    <p:extLst>
      <p:ext uri="{BB962C8B-B14F-4D97-AF65-F5344CB8AC3E}">
        <p14:creationId xmlns:p14="http://schemas.microsoft.com/office/powerpoint/2010/main" val="4000319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sidfot 3"/>
          <p:cNvSpPr>
            <a:spLocks noGrp="1"/>
          </p:cNvSpPr>
          <p:nvPr>
            <p:ph type="ftr" sz="quarter" idx="4"/>
          </p:nvPr>
        </p:nvSpPr>
        <p:spPr/>
        <p:txBody>
          <a:bodyPr/>
          <a:lstStyle/>
          <a:p>
            <a:r>
              <a:rPr lang="sv-SE"/>
              <a:t>KerstinJeding.se</a:t>
            </a:r>
          </a:p>
        </p:txBody>
      </p:sp>
      <p:sp>
        <p:nvSpPr>
          <p:cNvPr id="5" name="Platshållare för bildnummer 4"/>
          <p:cNvSpPr>
            <a:spLocks noGrp="1"/>
          </p:cNvSpPr>
          <p:nvPr>
            <p:ph type="sldNum" sz="quarter" idx="5"/>
          </p:nvPr>
        </p:nvSpPr>
        <p:spPr/>
        <p:txBody>
          <a:bodyPr/>
          <a:lstStyle/>
          <a:p>
            <a:fld id="{1E502BEB-BD6C-49AD-AFC1-C78A53C7F105}" type="slidenum">
              <a:rPr lang="sv-SE" smtClean="0"/>
              <a:t>15</a:t>
            </a:fld>
            <a:endParaRPr lang="sv-SE"/>
          </a:p>
        </p:txBody>
      </p:sp>
    </p:spTree>
    <p:extLst>
      <p:ext uri="{BB962C8B-B14F-4D97-AF65-F5344CB8AC3E}">
        <p14:creationId xmlns:p14="http://schemas.microsoft.com/office/powerpoint/2010/main" val="436174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sidfot 3"/>
          <p:cNvSpPr>
            <a:spLocks noGrp="1"/>
          </p:cNvSpPr>
          <p:nvPr>
            <p:ph type="ftr" sz="quarter" idx="4"/>
          </p:nvPr>
        </p:nvSpPr>
        <p:spPr/>
        <p:txBody>
          <a:bodyPr/>
          <a:lstStyle/>
          <a:p>
            <a:r>
              <a:rPr lang="sv-SE"/>
              <a:t>KerstinJeding.se</a:t>
            </a:r>
          </a:p>
        </p:txBody>
      </p:sp>
      <p:sp>
        <p:nvSpPr>
          <p:cNvPr id="5" name="Platshållare för bildnummer 4"/>
          <p:cNvSpPr>
            <a:spLocks noGrp="1"/>
          </p:cNvSpPr>
          <p:nvPr>
            <p:ph type="sldNum" sz="quarter" idx="5"/>
          </p:nvPr>
        </p:nvSpPr>
        <p:spPr/>
        <p:txBody>
          <a:bodyPr/>
          <a:lstStyle/>
          <a:p>
            <a:fld id="{1E502BEB-BD6C-49AD-AFC1-C78A53C7F105}" type="slidenum">
              <a:rPr lang="sv-SE" smtClean="0"/>
              <a:t>18</a:t>
            </a:fld>
            <a:endParaRPr lang="sv-SE"/>
          </a:p>
        </p:txBody>
      </p:sp>
    </p:spTree>
    <p:extLst>
      <p:ext uri="{BB962C8B-B14F-4D97-AF65-F5344CB8AC3E}">
        <p14:creationId xmlns:p14="http://schemas.microsoft.com/office/powerpoint/2010/main" val="163791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sidfot 3"/>
          <p:cNvSpPr>
            <a:spLocks noGrp="1"/>
          </p:cNvSpPr>
          <p:nvPr>
            <p:ph type="ftr" sz="quarter" idx="4"/>
          </p:nvPr>
        </p:nvSpPr>
        <p:spPr/>
        <p:txBody>
          <a:bodyPr/>
          <a:lstStyle/>
          <a:p>
            <a:r>
              <a:rPr lang="sv-SE"/>
              <a:t>KerstinJeding.se</a:t>
            </a:r>
          </a:p>
        </p:txBody>
      </p:sp>
      <p:sp>
        <p:nvSpPr>
          <p:cNvPr id="5" name="Platshållare för bildnummer 4"/>
          <p:cNvSpPr>
            <a:spLocks noGrp="1"/>
          </p:cNvSpPr>
          <p:nvPr>
            <p:ph type="sldNum" sz="quarter" idx="5"/>
          </p:nvPr>
        </p:nvSpPr>
        <p:spPr/>
        <p:txBody>
          <a:bodyPr/>
          <a:lstStyle/>
          <a:p>
            <a:fld id="{1E502BEB-BD6C-49AD-AFC1-C78A53C7F105}" type="slidenum">
              <a:rPr lang="sv-SE" smtClean="0"/>
              <a:t>22</a:t>
            </a:fld>
            <a:endParaRPr lang="sv-SE"/>
          </a:p>
        </p:txBody>
      </p:sp>
    </p:spTree>
    <p:extLst>
      <p:ext uri="{BB962C8B-B14F-4D97-AF65-F5344CB8AC3E}">
        <p14:creationId xmlns:p14="http://schemas.microsoft.com/office/powerpoint/2010/main" val="2140146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sidfot 3"/>
          <p:cNvSpPr>
            <a:spLocks noGrp="1"/>
          </p:cNvSpPr>
          <p:nvPr>
            <p:ph type="ftr" sz="quarter" idx="4"/>
          </p:nvPr>
        </p:nvSpPr>
        <p:spPr/>
        <p:txBody>
          <a:bodyPr/>
          <a:lstStyle/>
          <a:p>
            <a:r>
              <a:rPr lang="sv-SE"/>
              <a:t>KerstinJeding.se</a:t>
            </a:r>
          </a:p>
        </p:txBody>
      </p:sp>
      <p:sp>
        <p:nvSpPr>
          <p:cNvPr id="5" name="Platshållare för bildnummer 4"/>
          <p:cNvSpPr>
            <a:spLocks noGrp="1"/>
          </p:cNvSpPr>
          <p:nvPr>
            <p:ph type="sldNum" sz="quarter" idx="5"/>
          </p:nvPr>
        </p:nvSpPr>
        <p:spPr/>
        <p:txBody>
          <a:bodyPr/>
          <a:lstStyle/>
          <a:p>
            <a:fld id="{1E502BEB-BD6C-49AD-AFC1-C78A53C7F105}" type="slidenum">
              <a:rPr lang="sv-SE" smtClean="0"/>
              <a:t>50</a:t>
            </a:fld>
            <a:endParaRPr lang="sv-SE"/>
          </a:p>
        </p:txBody>
      </p:sp>
    </p:spTree>
    <p:extLst>
      <p:ext uri="{BB962C8B-B14F-4D97-AF65-F5344CB8AC3E}">
        <p14:creationId xmlns:p14="http://schemas.microsoft.com/office/powerpoint/2010/main" val="420507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sidfot 3"/>
          <p:cNvSpPr>
            <a:spLocks noGrp="1"/>
          </p:cNvSpPr>
          <p:nvPr>
            <p:ph type="ftr" sz="quarter" idx="4"/>
          </p:nvPr>
        </p:nvSpPr>
        <p:spPr/>
        <p:txBody>
          <a:bodyPr/>
          <a:lstStyle/>
          <a:p>
            <a:r>
              <a:rPr lang="sv-SE"/>
              <a:t>KerstinJeding.se</a:t>
            </a:r>
          </a:p>
        </p:txBody>
      </p:sp>
      <p:sp>
        <p:nvSpPr>
          <p:cNvPr id="5" name="Platshållare för bildnummer 4"/>
          <p:cNvSpPr>
            <a:spLocks noGrp="1"/>
          </p:cNvSpPr>
          <p:nvPr>
            <p:ph type="sldNum" sz="quarter" idx="5"/>
          </p:nvPr>
        </p:nvSpPr>
        <p:spPr/>
        <p:txBody>
          <a:bodyPr/>
          <a:lstStyle/>
          <a:p>
            <a:fld id="{1E502BEB-BD6C-49AD-AFC1-C78A53C7F105}" type="slidenum">
              <a:rPr lang="sv-SE" smtClean="0"/>
              <a:t>54</a:t>
            </a:fld>
            <a:endParaRPr lang="sv-SE"/>
          </a:p>
        </p:txBody>
      </p:sp>
    </p:spTree>
    <p:extLst>
      <p:ext uri="{BB962C8B-B14F-4D97-AF65-F5344CB8AC3E}">
        <p14:creationId xmlns:p14="http://schemas.microsoft.com/office/powerpoint/2010/main" val="2235184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sidfot 3"/>
          <p:cNvSpPr>
            <a:spLocks noGrp="1"/>
          </p:cNvSpPr>
          <p:nvPr>
            <p:ph type="ftr" sz="quarter" idx="4"/>
          </p:nvPr>
        </p:nvSpPr>
        <p:spPr/>
        <p:txBody>
          <a:bodyPr/>
          <a:lstStyle/>
          <a:p>
            <a:r>
              <a:rPr lang="sv-SE"/>
              <a:t>KerstinJeding.se</a:t>
            </a:r>
          </a:p>
        </p:txBody>
      </p:sp>
      <p:sp>
        <p:nvSpPr>
          <p:cNvPr id="5" name="Platshållare för bildnummer 4"/>
          <p:cNvSpPr>
            <a:spLocks noGrp="1"/>
          </p:cNvSpPr>
          <p:nvPr>
            <p:ph type="sldNum" sz="quarter" idx="5"/>
          </p:nvPr>
        </p:nvSpPr>
        <p:spPr/>
        <p:txBody>
          <a:bodyPr/>
          <a:lstStyle/>
          <a:p>
            <a:fld id="{1E502BEB-BD6C-49AD-AFC1-C78A53C7F105}" type="slidenum">
              <a:rPr lang="sv-SE" smtClean="0"/>
              <a:t>56</a:t>
            </a:fld>
            <a:endParaRPr lang="sv-SE"/>
          </a:p>
        </p:txBody>
      </p:sp>
    </p:spTree>
    <p:extLst>
      <p:ext uri="{BB962C8B-B14F-4D97-AF65-F5344CB8AC3E}">
        <p14:creationId xmlns:p14="http://schemas.microsoft.com/office/powerpoint/2010/main" val="3927449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sidfot 3"/>
          <p:cNvSpPr>
            <a:spLocks noGrp="1"/>
          </p:cNvSpPr>
          <p:nvPr>
            <p:ph type="ftr" sz="quarter" idx="4"/>
          </p:nvPr>
        </p:nvSpPr>
        <p:spPr/>
        <p:txBody>
          <a:bodyPr/>
          <a:lstStyle/>
          <a:p>
            <a:r>
              <a:rPr lang="sv-SE"/>
              <a:t>KerstinJeding.se</a:t>
            </a:r>
          </a:p>
        </p:txBody>
      </p:sp>
      <p:sp>
        <p:nvSpPr>
          <p:cNvPr id="5" name="Platshållare för bildnummer 4"/>
          <p:cNvSpPr>
            <a:spLocks noGrp="1"/>
          </p:cNvSpPr>
          <p:nvPr>
            <p:ph type="sldNum" sz="quarter" idx="5"/>
          </p:nvPr>
        </p:nvSpPr>
        <p:spPr/>
        <p:txBody>
          <a:bodyPr/>
          <a:lstStyle/>
          <a:p>
            <a:fld id="{1E502BEB-BD6C-49AD-AFC1-C78A53C7F105}" type="slidenum">
              <a:rPr lang="sv-SE" smtClean="0"/>
              <a:t>58</a:t>
            </a:fld>
            <a:endParaRPr lang="sv-SE"/>
          </a:p>
        </p:txBody>
      </p:sp>
    </p:spTree>
    <p:extLst>
      <p:ext uri="{BB962C8B-B14F-4D97-AF65-F5344CB8AC3E}">
        <p14:creationId xmlns:p14="http://schemas.microsoft.com/office/powerpoint/2010/main" val="1564395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2130426"/>
            <a:ext cx="10363200" cy="1470025"/>
          </a:xfrm>
        </p:spPr>
        <p:txBody>
          <a:bodyPr/>
          <a:lstStyle/>
          <a:p>
            <a:r>
              <a:rPr lang="sv-SE"/>
              <a:t>Klicka här för att ändra format</a:t>
            </a:r>
          </a:p>
        </p:txBody>
      </p:sp>
      <p:sp>
        <p:nvSpPr>
          <p:cNvPr id="3" name="Underrubrik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
        <p:nvSpPr>
          <p:cNvPr id="4" name="Rectangle 4">
            <a:extLst>
              <a:ext uri="{FF2B5EF4-FFF2-40B4-BE49-F238E27FC236}">
                <a16:creationId xmlns:a16="http://schemas.microsoft.com/office/drawing/2014/main" id="{9B49A51D-4A40-4F59-83A4-4277719DD87B}"/>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80C4CC69-291F-49D0-B097-467614D769C4}"/>
              </a:ext>
            </a:extLst>
          </p:cNvPr>
          <p:cNvSpPr>
            <a:spLocks noGrp="1" noChangeArrowheads="1"/>
          </p:cNvSpPr>
          <p:nvPr>
            <p:ph type="ftr" sz="quarter" idx="11"/>
          </p:nvPr>
        </p:nvSpPr>
        <p:spPr>
          <a:ln/>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633D1A4A-E0AB-4B7D-A882-69B101A4987D}"/>
              </a:ext>
            </a:extLst>
          </p:cNvPr>
          <p:cNvSpPr>
            <a:spLocks noGrp="1" noChangeArrowheads="1"/>
          </p:cNvSpPr>
          <p:nvPr>
            <p:ph type="sldNum" sz="quarter" idx="12"/>
          </p:nvPr>
        </p:nvSpPr>
        <p:spPr>
          <a:ln/>
        </p:spPr>
        <p:txBody>
          <a:bodyPr/>
          <a:lstStyle>
            <a:lvl1pPr>
              <a:defRPr/>
            </a:lvl1pPr>
          </a:lstStyle>
          <a:p>
            <a:fld id="{62A658F5-BF8B-48AE-B7A5-805D069420A2}" type="slidenum">
              <a:rPr lang="sv-SE" altLang="sv-SE"/>
              <a:pPr/>
              <a:t>‹#›</a:t>
            </a:fld>
            <a:endParaRPr lang="sv-SE" altLang="sv-SE"/>
          </a:p>
        </p:txBody>
      </p:sp>
    </p:spTree>
    <p:extLst>
      <p:ext uri="{BB962C8B-B14F-4D97-AF65-F5344CB8AC3E}">
        <p14:creationId xmlns:p14="http://schemas.microsoft.com/office/powerpoint/2010/main" val="4263669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B20A1F9D-B747-4676-A18C-D71E7CE2B559}"/>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7A0581D3-8709-46E8-84D2-652B5AF8B1C0}"/>
              </a:ext>
            </a:extLst>
          </p:cNvPr>
          <p:cNvSpPr>
            <a:spLocks noGrp="1" noChangeArrowheads="1"/>
          </p:cNvSpPr>
          <p:nvPr>
            <p:ph type="ftr" sz="quarter" idx="11"/>
          </p:nvPr>
        </p:nvSpPr>
        <p:spPr>
          <a:ln/>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1D47793B-C0B7-498E-97ED-88AA8676FD74}"/>
              </a:ext>
            </a:extLst>
          </p:cNvPr>
          <p:cNvSpPr>
            <a:spLocks noGrp="1" noChangeArrowheads="1"/>
          </p:cNvSpPr>
          <p:nvPr>
            <p:ph type="sldNum" sz="quarter" idx="12"/>
          </p:nvPr>
        </p:nvSpPr>
        <p:spPr>
          <a:ln/>
        </p:spPr>
        <p:txBody>
          <a:bodyPr/>
          <a:lstStyle>
            <a:lvl1pPr>
              <a:defRPr/>
            </a:lvl1pPr>
          </a:lstStyle>
          <a:p>
            <a:fld id="{0B58ED5D-EAD0-4F5D-9C75-32B84AC9861F}" type="slidenum">
              <a:rPr lang="sv-SE" altLang="sv-SE"/>
              <a:pPr/>
              <a:t>‹#›</a:t>
            </a:fld>
            <a:endParaRPr lang="sv-SE" altLang="sv-SE"/>
          </a:p>
        </p:txBody>
      </p:sp>
    </p:spTree>
    <p:extLst>
      <p:ext uri="{BB962C8B-B14F-4D97-AF65-F5344CB8AC3E}">
        <p14:creationId xmlns:p14="http://schemas.microsoft.com/office/powerpoint/2010/main" val="1331272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839200" y="274639"/>
            <a:ext cx="27432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09600" y="274639"/>
            <a:ext cx="80264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C748A008-281A-4CC4-8DAA-5A050A82BC27}"/>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7472A603-EEC7-47A5-AE80-0B949CCE71DA}"/>
              </a:ext>
            </a:extLst>
          </p:cNvPr>
          <p:cNvSpPr>
            <a:spLocks noGrp="1" noChangeArrowheads="1"/>
          </p:cNvSpPr>
          <p:nvPr>
            <p:ph type="ftr" sz="quarter" idx="11"/>
          </p:nvPr>
        </p:nvSpPr>
        <p:spPr>
          <a:ln/>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CED1F04C-A037-4658-B1D7-A42D3AC9D63B}"/>
              </a:ext>
            </a:extLst>
          </p:cNvPr>
          <p:cNvSpPr>
            <a:spLocks noGrp="1" noChangeArrowheads="1"/>
          </p:cNvSpPr>
          <p:nvPr>
            <p:ph type="sldNum" sz="quarter" idx="12"/>
          </p:nvPr>
        </p:nvSpPr>
        <p:spPr>
          <a:ln/>
        </p:spPr>
        <p:txBody>
          <a:bodyPr/>
          <a:lstStyle>
            <a:lvl1pPr>
              <a:defRPr/>
            </a:lvl1pPr>
          </a:lstStyle>
          <a:p>
            <a:fld id="{015F3A27-800F-4EEA-BA84-D1A776973594}" type="slidenum">
              <a:rPr lang="sv-SE" altLang="sv-SE"/>
              <a:pPr/>
              <a:t>‹#›</a:t>
            </a:fld>
            <a:endParaRPr lang="sv-SE" altLang="sv-SE"/>
          </a:p>
        </p:txBody>
      </p:sp>
    </p:spTree>
    <p:extLst>
      <p:ext uri="{BB962C8B-B14F-4D97-AF65-F5344CB8AC3E}">
        <p14:creationId xmlns:p14="http://schemas.microsoft.com/office/powerpoint/2010/main" val="1013422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B517394E-204C-49FF-BBFF-4020C6796EB4}"/>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C388B175-E313-4390-B338-022E26E95610}"/>
              </a:ext>
            </a:extLst>
          </p:cNvPr>
          <p:cNvSpPr>
            <a:spLocks noGrp="1" noChangeArrowheads="1"/>
          </p:cNvSpPr>
          <p:nvPr>
            <p:ph type="ftr" sz="quarter" idx="11"/>
          </p:nvPr>
        </p:nvSpPr>
        <p:spPr>
          <a:ln/>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5C2CD214-2FC4-4A68-8808-578D6B8135CA}"/>
              </a:ext>
            </a:extLst>
          </p:cNvPr>
          <p:cNvSpPr>
            <a:spLocks noGrp="1" noChangeArrowheads="1"/>
          </p:cNvSpPr>
          <p:nvPr>
            <p:ph type="sldNum" sz="quarter" idx="12"/>
          </p:nvPr>
        </p:nvSpPr>
        <p:spPr>
          <a:ln/>
        </p:spPr>
        <p:txBody>
          <a:bodyPr/>
          <a:lstStyle>
            <a:lvl1pPr>
              <a:defRPr/>
            </a:lvl1pPr>
          </a:lstStyle>
          <a:p>
            <a:fld id="{839B7706-BB1C-4D6D-A9E3-ADE9F3967911}" type="slidenum">
              <a:rPr lang="sv-SE" altLang="sv-SE"/>
              <a:pPr/>
              <a:t>‹#›</a:t>
            </a:fld>
            <a:endParaRPr lang="sv-SE" altLang="sv-SE"/>
          </a:p>
        </p:txBody>
      </p:sp>
    </p:spTree>
    <p:extLst>
      <p:ext uri="{BB962C8B-B14F-4D97-AF65-F5344CB8AC3E}">
        <p14:creationId xmlns:p14="http://schemas.microsoft.com/office/powerpoint/2010/main" val="55503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4" y="4406901"/>
            <a:ext cx="103632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4">
            <a:extLst>
              <a:ext uri="{FF2B5EF4-FFF2-40B4-BE49-F238E27FC236}">
                <a16:creationId xmlns:a16="http://schemas.microsoft.com/office/drawing/2014/main" id="{3B115D3C-A314-4D15-8CCB-1B351ACBF273}"/>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42015125-AF38-4E7B-ACE1-0B69E92F41E6}"/>
              </a:ext>
            </a:extLst>
          </p:cNvPr>
          <p:cNvSpPr>
            <a:spLocks noGrp="1" noChangeArrowheads="1"/>
          </p:cNvSpPr>
          <p:nvPr>
            <p:ph type="ftr" sz="quarter" idx="11"/>
          </p:nvPr>
        </p:nvSpPr>
        <p:spPr>
          <a:ln/>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A3A099C1-F324-47D4-95DA-ABDFF8F94FD4}"/>
              </a:ext>
            </a:extLst>
          </p:cNvPr>
          <p:cNvSpPr>
            <a:spLocks noGrp="1" noChangeArrowheads="1"/>
          </p:cNvSpPr>
          <p:nvPr>
            <p:ph type="sldNum" sz="quarter" idx="12"/>
          </p:nvPr>
        </p:nvSpPr>
        <p:spPr>
          <a:ln/>
        </p:spPr>
        <p:txBody>
          <a:bodyPr/>
          <a:lstStyle>
            <a:lvl1pPr>
              <a:defRPr/>
            </a:lvl1pPr>
          </a:lstStyle>
          <a:p>
            <a:fld id="{03F72608-90A2-4F0D-9329-29392769E717}" type="slidenum">
              <a:rPr lang="sv-SE" altLang="sv-SE"/>
              <a:pPr/>
              <a:t>‹#›</a:t>
            </a:fld>
            <a:endParaRPr lang="sv-SE" altLang="sv-SE"/>
          </a:p>
        </p:txBody>
      </p:sp>
    </p:spTree>
    <p:extLst>
      <p:ext uri="{BB962C8B-B14F-4D97-AF65-F5344CB8AC3E}">
        <p14:creationId xmlns:p14="http://schemas.microsoft.com/office/powerpoint/2010/main" val="1845374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a:extLst>
              <a:ext uri="{FF2B5EF4-FFF2-40B4-BE49-F238E27FC236}">
                <a16:creationId xmlns:a16="http://schemas.microsoft.com/office/drawing/2014/main" id="{C505D35F-5484-4C57-97EA-1FC6512A792F}"/>
              </a:ext>
            </a:extLst>
          </p:cNvPr>
          <p:cNvSpPr>
            <a:spLocks noGrp="1" noChangeArrowheads="1"/>
          </p:cNvSpPr>
          <p:nvPr>
            <p:ph type="dt" sz="half" idx="10"/>
          </p:nvPr>
        </p:nvSpPr>
        <p:spPr>
          <a:ln/>
        </p:spPr>
        <p:txBody>
          <a:bodyPr/>
          <a:lstStyle>
            <a:lvl1pPr>
              <a:defRPr/>
            </a:lvl1pPr>
          </a:lstStyle>
          <a:p>
            <a:pPr>
              <a:defRPr/>
            </a:pPr>
            <a:endParaRPr lang="sv-SE"/>
          </a:p>
        </p:txBody>
      </p:sp>
      <p:sp>
        <p:nvSpPr>
          <p:cNvPr id="6" name="Rectangle 5">
            <a:extLst>
              <a:ext uri="{FF2B5EF4-FFF2-40B4-BE49-F238E27FC236}">
                <a16:creationId xmlns:a16="http://schemas.microsoft.com/office/drawing/2014/main" id="{487436D5-2B65-4489-99A3-3A9AC3E7050D}"/>
              </a:ext>
            </a:extLst>
          </p:cNvPr>
          <p:cNvSpPr>
            <a:spLocks noGrp="1" noChangeArrowheads="1"/>
          </p:cNvSpPr>
          <p:nvPr>
            <p:ph type="ftr" sz="quarter" idx="11"/>
          </p:nvPr>
        </p:nvSpPr>
        <p:spPr>
          <a:ln/>
        </p:spPr>
        <p:txBody>
          <a:bodyPr/>
          <a:lstStyle>
            <a:lvl1pPr>
              <a:defRPr/>
            </a:lvl1pPr>
          </a:lstStyle>
          <a:p>
            <a:pPr>
              <a:defRPr/>
            </a:pPr>
            <a:endParaRPr lang="sv-SE"/>
          </a:p>
        </p:txBody>
      </p:sp>
      <p:sp>
        <p:nvSpPr>
          <p:cNvPr id="7" name="Rectangle 6">
            <a:extLst>
              <a:ext uri="{FF2B5EF4-FFF2-40B4-BE49-F238E27FC236}">
                <a16:creationId xmlns:a16="http://schemas.microsoft.com/office/drawing/2014/main" id="{C6EA252B-9794-484A-AD67-A4A2535C6C92}"/>
              </a:ext>
            </a:extLst>
          </p:cNvPr>
          <p:cNvSpPr>
            <a:spLocks noGrp="1" noChangeArrowheads="1"/>
          </p:cNvSpPr>
          <p:nvPr>
            <p:ph type="sldNum" sz="quarter" idx="12"/>
          </p:nvPr>
        </p:nvSpPr>
        <p:spPr>
          <a:ln/>
        </p:spPr>
        <p:txBody>
          <a:bodyPr/>
          <a:lstStyle>
            <a:lvl1pPr>
              <a:defRPr/>
            </a:lvl1pPr>
          </a:lstStyle>
          <a:p>
            <a:fld id="{FC1F7B67-3912-414D-A1EE-7E533024A3B7}" type="slidenum">
              <a:rPr lang="sv-SE" altLang="sv-SE"/>
              <a:pPr/>
              <a:t>‹#›</a:t>
            </a:fld>
            <a:endParaRPr lang="sv-SE" altLang="sv-SE"/>
          </a:p>
        </p:txBody>
      </p:sp>
    </p:spTree>
    <p:extLst>
      <p:ext uri="{BB962C8B-B14F-4D97-AF65-F5344CB8AC3E}">
        <p14:creationId xmlns:p14="http://schemas.microsoft.com/office/powerpoint/2010/main" val="1316888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4">
            <a:extLst>
              <a:ext uri="{FF2B5EF4-FFF2-40B4-BE49-F238E27FC236}">
                <a16:creationId xmlns:a16="http://schemas.microsoft.com/office/drawing/2014/main" id="{BA17B708-5668-45F9-B98B-A1FF447E2B2B}"/>
              </a:ext>
            </a:extLst>
          </p:cNvPr>
          <p:cNvSpPr>
            <a:spLocks noGrp="1" noChangeArrowheads="1"/>
          </p:cNvSpPr>
          <p:nvPr>
            <p:ph type="dt" sz="half" idx="10"/>
          </p:nvPr>
        </p:nvSpPr>
        <p:spPr>
          <a:ln/>
        </p:spPr>
        <p:txBody>
          <a:bodyPr/>
          <a:lstStyle>
            <a:lvl1pPr>
              <a:defRPr/>
            </a:lvl1pPr>
          </a:lstStyle>
          <a:p>
            <a:pPr>
              <a:defRPr/>
            </a:pPr>
            <a:endParaRPr lang="sv-SE"/>
          </a:p>
        </p:txBody>
      </p:sp>
      <p:sp>
        <p:nvSpPr>
          <p:cNvPr id="8" name="Rectangle 5">
            <a:extLst>
              <a:ext uri="{FF2B5EF4-FFF2-40B4-BE49-F238E27FC236}">
                <a16:creationId xmlns:a16="http://schemas.microsoft.com/office/drawing/2014/main" id="{11C6CBC2-A2B2-4C3F-A3B0-A875045CE497}"/>
              </a:ext>
            </a:extLst>
          </p:cNvPr>
          <p:cNvSpPr>
            <a:spLocks noGrp="1" noChangeArrowheads="1"/>
          </p:cNvSpPr>
          <p:nvPr>
            <p:ph type="ftr" sz="quarter" idx="11"/>
          </p:nvPr>
        </p:nvSpPr>
        <p:spPr>
          <a:ln/>
        </p:spPr>
        <p:txBody>
          <a:bodyPr/>
          <a:lstStyle>
            <a:lvl1pPr>
              <a:defRPr/>
            </a:lvl1pPr>
          </a:lstStyle>
          <a:p>
            <a:pPr>
              <a:defRPr/>
            </a:pPr>
            <a:endParaRPr lang="sv-SE"/>
          </a:p>
        </p:txBody>
      </p:sp>
      <p:sp>
        <p:nvSpPr>
          <p:cNvPr id="9" name="Rectangle 6">
            <a:extLst>
              <a:ext uri="{FF2B5EF4-FFF2-40B4-BE49-F238E27FC236}">
                <a16:creationId xmlns:a16="http://schemas.microsoft.com/office/drawing/2014/main" id="{B4A7AC1C-A42A-43BC-ACDC-DEAFD1FC99C8}"/>
              </a:ext>
            </a:extLst>
          </p:cNvPr>
          <p:cNvSpPr>
            <a:spLocks noGrp="1" noChangeArrowheads="1"/>
          </p:cNvSpPr>
          <p:nvPr>
            <p:ph type="sldNum" sz="quarter" idx="12"/>
          </p:nvPr>
        </p:nvSpPr>
        <p:spPr>
          <a:ln/>
        </p:spPr>
        <p:txBody>
          <a:bodyPr/>
          <a:lstStyle>
            <a:lvl1pPr>
              <a:defRPr/>
            </a:lvl1pPr>
          </a:lstStyle>
          <a:p>
            <a:fld id="{49CB8A24-C281-4BD3-A2A2-87A3263344F3}" type="slidenum">
              <a:rPr lang="sv-SE" altLang="sv-SE"/>
              <a:pPr/>
              <a:t>‹#›</a:t>
            </a:fld>
            <a:endParaRPr lang="sv-SE" altLang="sv-SE"/>
          </a:p>
        </p:txBody>
      </p:sp>
    </p:spTree>
    <p:extLst>
      <p:ext uri="{BB962C8B-B14F-4D97-AF65-F5344CB8AC3E}">
        <p14:creationId xmlns:p14="http://schemas.microsoft.com/office/powerpoint/2010/main" val="1518621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4">
            <a:extLst>
              <a:ext uri="{FF2B5EF4-FFF2-40B4-BE49-F238E27FC236}">
                <a16:creationId xmlns:a16="http://schemas.microsoft.com/office/drawing/2014/main" id="{532BD80E-0B51-48F5-B6F0-2778AC25F0A9}"/>
              </a:ext>
            </a:extLst>
          </p:cNvPr>
          <p:cNvSpPr>
            <a:spLocks noGrp="1" noChangeArrowheads="1"/>
          </p:cNvSpPr>
          <p:nvPr>
            <p:ph type="dt" sz="half" idx="10"/>
          </p:nvPr>
        </p:nvSpPr>
        <p:spPr>
          <a:ln/>
        </p:spPr>
        <p:txBody>
          <a:bodyPr/>
          <a:lstStyle>
            <a:lvl1pPr>
              <a:defRPr/>
            </a:lvl1pPr>
          </a:lstStyle>
          <a:p>
            <a:pPr>
              <a:defRPr/>
            </a:pPr>
            <a:endParaRPr lang="sv-SE"/>
          </a:p>
        </p:txBody>
      </p:sp>
      <p:sp>
        <p:nvSpPr>
          <p:cNvPr id="4" name="Rectangle 5">
            <a:extLst>
              <a:ext uri="{FF2B5EF4-FFF2-40B4-BE49-F238E27FC236}">
                <a16:creationId xmlns:a16="http://schemas.microsoft.com/office/drawing/2014/main" id="{9D80493F-132A-4B12-ADA3-5D249426AE78}"/>
              </a:ext>
            </a:extLst>
          </p:cNvPr>
          <p:cNvSpPr>
            <a:spLocks noGrp="1" noChangeArrowheads="1"/>
          </p:cNvSpPr>
          <p:nvPr>
            <p:ph type="ftr" sz="quarter" idx="11"/>
          </p:nvPr>
        </p:nvSpPr>
        <p:spPr>
          <a:ln/>
        </p:spPr>
        <p:txBody>
          <a:bodyPr/>
          <a:lstStyle>
            <a:lvl1pPr>
              <a:defRPr/>
            </a:lvl1pPr>
          </a:lstStyle>
          <a:p>
            <a:pPr>
              <a:defRPr/>
            </a:pPr>
            <a:endParaRPr lang="sv-SE"/>
          </a:p>
        </p:txBody>
      </p:sp>
      <p:sp>
        <p:nvSpPr>
          <p:cNvPr id="5" name="Rectangle 6">
            <a:extLst>
              <a:ext uri="{FF2B5EF4-FFF2-40B4-BE49-F238E27FC236}">
                <a16:creationId xmlns:a16="http://schemas.microsoft.com/office/drawing/2014/main" id="{D5FBDBAE-1613-4946-9C86-FDB72D64D10C}"/>
              </a:ext>
            </a:extLst>
          </p:cNvPr>
          <p:cNvSpPr>
            <a:spLocks noGrp="1" noChangeArrowheads="1"/>
          </p:cNvSpPr>
          <p:nvPr>
            <p:ph type="sldNum" sz="quarter" idx="12"/>
          </p:nvPr>
        </p:nvSpPr>
        <p:spPr>
          <a:ln/>
        </p:spPr>
        <p:txBody>
          <a:bodyPr/>
          <a:lstStyle>
            <a:lvl1pPr>
              <a:defRPr/>
            </a:lvl1pPr>
          </a:lstStyle>
          <a:p>
            <a:fld id="{5C6EBDDC-A802-4282-A8C9-26CEB14EBD48}" type="slidenum">
              <a:rPr lang="sv-SE" altLang="sv-SE"/>
              <a:pPr/>
              <a:t>‹#›</a:t>
            </a:fld>
            <a:endParaRPr lang="sv-SE" altLang="sv-SE"/>
          </a:p>
        </p:txBody>
      </p:sp>
    </p:spTree>
    <p:extLst>
      <p:ext uri="{BB962C8B-B14F-4D97-AF65-F5344CB8AC3E}">
        <p14:creationId xmlns:p14="http://schemas.microsoft.com/office/powerpoint/2010/main" val="3828459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995B5E4-F882-4CE0-B6C8-F6FA84B7A879}"/>
              </a:ext>
            </a:extLst>
          </p:cNvPr>
          <p:cNvSpPr>
            <a:spLocks noGrp="1" noChangeArrowheads="1"/>
          </p:cNvSpPr>
          <p:nvPr>
            <p:ph type="dt" sz="half" idx="10"/>
          </p:nvPr>
        </p:nvSpPr>
        <p:spPr>
          <a:ln/>
        </p:spPr>
        <p:txBody>
          <a:bodyPr/>
          <a:lstStyle>
            <a:lvl1pPr>
              <a:defRPr/>
            </a:lvl1pPr>
          </a:lstStyle>
          <a:p>
            <a:pPr>
              <a:defRPr/>
            </a:pPr>
            <a:endParaRPr lang="sv-SE"/>
          </a:p>
        </p:txBody>
      </p:sp>
      <p:sp>
        <p:nvSpPr>
          <p:cNvPr id="3" name="Rectangle 5">
            <a:extLst>
              <a:ext uri="{FF2B5EF4-FFF2-40B4-BE49-F238E27FC236}">
                <a16:creationId xmlns:a16="http://schemas.microsoft.com/office/drawing/2014/main" id="{35CBBB38-8F30-4C49-9E9E-B6C645C87A4D}"/>
              </a:ext>
            </a:extLst>
          </p:cNvPr>
          <p:cNvSpPr>
            <a:spLocks noGrp="1" noChangeArrowheads="1"/>
          </p:cNvSpPr>
          <p:nvPr>
            <p:ph type="ftr" sz="quarter" idx="11"/>
          </p:nvPr>
        </p:nvSpPr>
        <p:spPr>
          <a:ln/>
        </p:spPr>
        <p:txBody>
          <a:bodyPr/>
          <a:lstStyle>
            <a:lvl1pPr>
              <a:defRPr/>
            </a:lvl1pPr>
          </a:lstStyle>
          <a:p>
            <a:pPr>
              <a:defRPr/>
            </a:pPr>
            <a:endParaRPr lang="sv-SE"/>
          </a:p>
        </p:txBody>
      </p:sp>
      <p:sp>
        <p:nvSpPr>
          <p:cNvPr id="4" name="Rectangle 6">
            <a:extLst>
              <a:ext uri="{FF2B5EF4-FFF2-40B4-BE49-F238E27FC236}">
                <a16:creationId xmlns:a16="http://schemas.microsoft.com/office/drawing/2014/main" id="{9C9EE44F-67C3-4C96-BEA2-EBDD951FF868}"/>
              </a:ext>
            </a:extLst>
          </p:cNvPr>
          <p:cNvSpPr>
            <a:spLocks noGrp="1" noChangeArrowheads="1"/>
          </p:cNvSpPr>
          <p:nvPr>
            <p:ph type="sldNum" sz="quarter" idx="12"/>
          </p:nvPr>
        </p:nvSpPr>
        <p:spPr>
          <a:ln/>
        </p:spPr>
        <p:txBody>
          <a:bodyPr/>
          <a:lstStyle>
            <a:lvl1pPr>
              <a:defRPr/>
            </a:lvl1pPr>
          </a:lstStyle>
          <a:p>
            <a:fld id="{D30FA635-2074-462E-B601-09EB42E84677}" type="slidenum">
              <a:rPr lang="sv-SE" altLang="sv-SE"/>
              <a:pPr/>
              <a:t>‹#›</a:t>
            </a:fld>
            <a:endParaRPr lang="sv-SE" altLang="sv-SE"/>
          </a:p>
        </p:txBody>
      </p:sp>
    </p:spTree>
    <p:extLst>
      <p:ext uri="{BB962C8B-B14F-4D97-AF65-F5344CB8AC3E}">
        <p14:creationId xmlns:p14="http://schemas.microsoft.com/office/powerpoint/2010/main" val="3041597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1" y="273050"/>
            <a:ext cx="4011084"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a:extLst>
              <a:ext uri="{FF2B5EF4-FFF2-40B4-BE49-F238E27FC236}">
                <a16:creationId xmlns:a16="http://schemas.microsoft.com/office/drawing/2014/main" id="{7CB86DCC-FA5D-4984-A0BB-4A4948D98E9C}"/>
              </a:ext>
            </a:extLst>
          </p:cNvPr>
          <p:cNvSpPr>
            <a:spLocks noGrp="1" noChangeArrowheads="1"/>
          </p:cNvSpPr>
          <p:nvPr>
            <p:ph type="dt" sz="half" idx="10"/>
          </p:nvPr>
        </p:nvSpPr>
        <p:spPr>
          <a:ln/>
        </p:spPr>
        <p:txBody>
          <a:bodyPr/>
          <a:lstStyle>
            <a:lvl1pPr>
              <a:defRPr/>
            </a:lvl1pPr>
          </a:lstStyle>
          <a:p>
            <a:pPr>
              <a:defRPr/>
            </a:pPr>
            <a:endParaRPr lang="sv-SE"/>
          </a:p>
        </p:txBody>
      </p:sp>
      <p:sp>
        <p:nvSpPr>
          <p:cNvPr id="6" name="Rectangle 5">
            <a:extLst>
              <a:ext uri="{FF2B5EF4-FFF2-40B4-BE49-F238E27FC236}">
                <a16:creationId xmlns:a16="http://schemas.microsoft.com/office/drawing/2014/main" id="{81EA2757-6363-4E6B-ABFF-AE838E9BC2F3}"/>
              </a:ext>
            </a:extLst>
          </p:cNvPr>
          <p:cNvSpPr>
            <a:spLocks noGrp="1" noChangeArrowheads="1"/>
          </p:cNvSpPr>
          <p:nvPr>
            <p:ph type="ftr" sz="quarter" idx="11"/>
          </p:nvPr>
        </p:nvSpPr>
        <p:spPr>
          <a:ln/>
        </p:spPr>
        <p:txBody>
          <a:bodyPr/>
          <a:lstStyle>
            <a:lvl1pPr>
              <a:defRPr/>
            </a:lvl1pPr>
          </a:lstStyle>
          <a:p>
            <a:pPr>
              <a:defRPr/>
            </a:pPr>
            <a:endParaRPr lang="sv-SE"/>
          </a:p>
        </p:txBody>
      </p:sp>
      <p:sp>
        <p:nvSpPr>
          <p:cNvPr id="7" name="Rectangle 6">
            <a:extLst>
              <a:ext uri="{FF2B5EF4-FFF2-40B4-BE49-F238E27FC236}">
                <a16:creationId xmlns:a16="http://schemas.microsoft.com/office/drawing/2014/main" id="{1228E641-0D58-43B5-B8FA-B05085E72461}"/>
              </a:ext>
            </a:extLst>
          </p:cNvPr>
          <p:cNvSpPr>
            <a:spLocks noGrp="1" noChangeArrowheads="1"/>
          </p:cNvSpPr>
          <p:nvPr>
            <p:ph type="sldNum" sz="quarter" idx="12"/>
          </p:nvPr>
        </p:nvSpPr>
        <p:spPr>
          <a:ln/>
        </p:spPr>
        <p:txBody>
          <a:bodyPr/>
          <a:lstStyle>
            <a:lvl1pPr>
              <a:defRPr/>
            </a:lvl1pPr>
          </a:lstStyle>
          <a:p>
            <a:fld id="{A6061942-59ED-4D21-8442-C0202CAF43B4}" type="slidenum">
              <a:rPr lang="sv-SE" altLang="sv-SE"/>
              <a:pPr/>
              <a:t>‹#›</a:t>
            </a:fld>
            <a:endParaRPr lang="sv-SE" altLang="sv-SE"/>
          </a:p>
        </p:txBody>
      </p:sp>
    </p:spTree>
    <p:extLst>
      <p:ext uri="{BB962C8B-B14F-4D97-AF65-F5344CB8AC3E}">
        <p14:creationId xmlns:p14="http://schemas.microsoft.com/office/powerpoint/2010/main" val="348713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0"/>
            <a:ext cx="73152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a:extLst>
              <a:ext uri="{FF2B5EF4-FFF2-40B4-BE49-F238E27FC236}">
                <a16:creationId xmlns:a16="http://schemas.microsoft.com/office/drawing/2014/main" id="{30344791-D6CF-4502-A417-6B3576560A2A}"/>
              </a:ext>
            </a:extLst>
          </p:cNvPr>
          <p:cNvSpPr>
            <a:spLocks noGrp="1" noChangeArrowheads="1"/>
          </p:cNvSpPr>
          <p:nvPr>
            <p:ph type="dt" sz="half" idx="10"/>
          </p:nvPr>
        </p:nvSpPr>
        <p:spPr>
          <a:ln/>
        </p:spPr>
        <p:txBody>
          <a:bodyPr/>
          <a:lstStyle>
            <a:lvl1pPr>
              <a:defRPr/>
            </a:lvl1pPr>
          </a:lstStyle>
          <a:p>
            <a:pPr>
              <a:defRPr/>
            </a:pPr>
            <a:endParaRPr lang="sv-SE"/>
          </a:p>
        </p:txBody>
      </p:sp>
      <p:sp>
        <p:nvSpPr>
          <p:cNvPr id="6" name="Rectangle 5">
            <a:extLst>
              <a:ext uri="{FF2B5EF4-FFF2-40B4-BE49-F238E27FC236}">
                <a16:creationId xmlns:a16="http://schemas.microsoft.com/office/drawing/2014/main" id="{2E59FBA9-5379-436A-B6C3-64B586967289}"/>
              </a:ext>
            </a:extLst>
          </p:cNvPr>
          <p:cNvSpPr>
            <a:spLocks noGrp="1" noChangeArrowheads="1"/>
          </p:cNvSpPr>
          <p:nvPr>
            <p:ph type="ftr" sz="quarter" idx="11"/>
          </p:nvPr>
        </p:nvSpPr>
        <p:spPr>
          <a:ln/>
        </p:spPr>
        <p:txBody>
          <a:bodyPr/>
          <a:lstStyle>
            <a:lvl1pPr>
              <a:defRPr/>
            </a:lvl1pPr>
          </a:lstStyle>
          <a:p>
            <a:pPr>
              <a:defRPr/>
            </a:pPr>
            <a:endParaRPr lang="sv-SE"/>
          </a:p>
        </p:txBody>
      </p:sp>
      <p:sp>
        <p:nvSpPr>
          <p:cNvPr id="7" name="Rectangle 6">
            <a:extLst>
              <a:ext uri="{FF2B5EF4-FFF2-40B4-BE49-F238E27FC236}">
                <a16:creationId xmlns:a16="http://schemas.microsoft.com/office/drawing/2014/main" id="{8105911B-D163-48E0-95E4-9BBEF700EA28}"/>
              </a:ext>
            </a:extLst>
          </p:cNvPr>
          <p:cNvSpPr>
            <a:spLocks noGrp="1" noChangeArrowheads="1"/>
          </p:cNvSpPr>
          <p:nvPr>
            <p:ph type="sldNum" sz="quarter" idx="12"/>
          </p:nvPr>
        </p:nvSpPr>
        <p:spPr>
          <a:ln/>
        </p:spPr>
        <p:txBody>
          <a:bodyPr/>
          <a:lstStyle>
            <a:lvl1pPr>
              <a:defRPr/>
            </a:lvl1pPr>
          </a:lstStyle>
          <a:p>
            <a:fld id="{5C1B382B-A67C-4B2D-99AB-C96AF0560A91}" type="slidenum">
              <a:rPr lang="sv-SE" altLang="sv-SE"/>
              <a:pPr/>
              <a:t>‹#›</a:t>
            </a:fld>
            <a:endParaRPr lang="sv-SE" altLang="sv-SE"/>
          </a:p>
        </p:txBody>
      </p:sp>
    </p:spTree>
    <p:extLst>
      <p:ext uri="{BB962C8B-B14F-4D97-AF65-F5344CB8AC3E}">
        <p14:creationId xmlns:p14="http://schemas.microsoft.com/office/powerpoint/2010/main" val="3515507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A0F825C-B3ED-461A-9D84-52D3E7FFB2CC}"/>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format</a:t>
            </a:r>
          </a:p>
        </p:txBody>
      </p:sp>
      <p:sp>
        <p:nvSpPr>
          <p:cNvPr id="1027" name="Rectangle 3">
            <a:extLst>
              <a:ext uri="{FF2B5EF4-FFF2-40B4-BE49-F238E27FC236}">
                <a16:creationId xmlns:a16="http://schemas.microsoft.com/office/drawing/2014/main" id="{DC6E4024-1B47-487B-A600-88A325D88FB2}"/>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1028" name="Rectangle 4">
            <a:extLst>
              <a:ext uri="{FF2B5EF4-FFF2-40B4-BE49-F238E27FC236}">
                <a16:creationId xmlns:a16="http://schemas.microsoft.com/office/drawing/2014/main" id="{3D77A24C-0EEC-E84A-B1C7-3386E49FD1F7}"/>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sv-SE"/>
          </a:p>
        </p:txBody>
      </p:sp>
      <p:sp>
        <p:nvSpPr>
          <p:cNvPr id="1029" name="Rectangle 5">
            <a:extLst>
              <a:ext uri="{FF2B5EF4-FFF2-40B4-BE49-F238E27FC236}">
                <a16:creationId xmlns:a16="http://schemas.microsoft.com/office/drawing/2014/main" id="{3AEFB73F-2178-C34D-AA1B-1B1C64FC826D}"/>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sv-SE"/>
          </a:p>
        </p:txBody>
      </p:sp>
      <p:sp>
        <p:nvSpPr>
          <p:cNvPr id="1030" name="Rectangle 6">
            <a:extLst>
              <a:ext uri="{FF2B5EF4-FFF2-40B4-BE49-F238E27FC236}">
                <a16:creationId xmlns:a16="http://schemas.microsoft.com/office/drawing/2014/main" id="{00E97EBD-68D7-6A4A-B78B-CCA82F578364}"/>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A3C6AB54-A383-4BA7-9E59-77322B3458BB}" type="slidenum">
              <a:rPr lang="sv-SE" altLang="sv-SE"/>
              <a:pPr/>
              <a:t>‹#›</a:t>
            </a:fld>
            <a:endParaRPr lang="sv-SE" altLang="sv-SE"/>
          </a:p>
        </p:txBody>
      </p:sp>
    </p:spTree>
    <p:extLst>
      <p:ext uri="{BB962C8B-B14F-4D97-AF65-F5344CB8AC3E}">
        <p14:creationId xmlns:p14="http://schemas.microsoft.com/office/powerpoint/2010/main" val="2128220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pixabay.com/sv/kaffe-fika-frukost-kopp-kanna-72227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xhere.com/da/photo/1214229"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ubrik 1">
            <a:extLst>
              <a:ext uri="{FF2B5EF4-FFF2-40B4-BE49-F238E27FC236}">
                <a16:creationId xmlns:a16="http://schemas.microsoft.com/office/drawing/2014/main" id="{1EF0B51A-12F8-AE43-8ADC-64C7BAEE7D06}"/>
              </a:ext>
            </a:extLst>
          </p:cNvPr>
          <p:cNvSpPr>
            <a:spLocks noGrp="1"/>
          </p:cNvSpPr>
          <p:nvPr>
            <p:ph type="ctrTitle"/>
          </p:nvPr>
        </p:nvSpPr>
        <p:spPr>
          <a:xfrm>
            <a:off x="1045028" y="1070428"/>
            <a:ext cx="10101943" cy="1447800"/>
          </a:xfrm>
        </p:spPr>
        <p:txBody>
          <a:bodyPr/>
          <a:lstStyle/>
          <a:p>
            <a:pPr eaLnBrk="1" hangingPunct="1"/>
            <a:r>
              <a:rPr lang="sv-SE" altLang="sv-SE" sz="3200" b="1" dirty="0">
                <a:ea typeface="ＭＳ Ｐゴシック" panose="020B0600070205080204" pitchFamily="34" charset="-128"/>
              </a:rPr>
              <a:t>Håller vi på att göra livet till en sjukdom?</a:t>
            </a:r>
            <a:br>
              <a:rPr lang="sv-SE" altLang="sv-SE" sz="3200" dirty="0">
                <a:ea typeface="ＭＳ Ｐゴシック" panose="020B0600070205080204" pitchFamily="34" charset="-128"/>
              </a:rPr>
            </a:br>
            <a:br>
              <a:rPr lang="sv-SE" altLang="sv-SE" sz="3200" dirty="0">
                <a:ea typeface="ＭＳ Ｐゴシック" panose="020B0600070205080204" pitchFamily="34" charset="-128"/>
              </a:rPr>
            </a:br>
            <a:r>
              <a:rPr lang="sv-SE" altLang="sv-SE" sz="3200" dirty="0" err="1">
                <a:ea typeface="ＭＳ Ｐゴシック" panose="020B0600070205080204" pitchFamily="34" charset="-128"/>
              </a:rPr>
              <a:t>ACTivera</a:t>
            </a:r>
            <a:r>
              <a:rPr lang="sv-SE" altLang="sv-SE" sz="3200" dirty="0">
                <a:ea typeface="ＭＳ Ｐゴシック" panose="020B0600070205080204" pitchFamily="34" charset="-128"/>
              </a:rPr>
              <a:t> mera!</a:t>
            </a:r>
            <a:endParaRPr lang="sv-SE" altLang="sv-SE" dirty="0">
              <a:ea typeface="ＭＳ Ｐゴシック" panose="020B0600070205080204" pitchFamily="34" charset="-128"/>
            </a:endParaRPr>
          </a:p>
        </p:txBody>
      </p:sp>
      <p:sp>
        <p:nvSpPr>
          <p:cNvPr id="15362" name="Underrubrik 2">
            <a:extLst>
              <a:ext uri="{FF2B5EF4-FFF2-40B4-BE49-F238E27FC236}">
                <a16:creationId xmlns:a16="http://schemas.microsoft.com/office/drawing/2014/main" id="{E611C764-1C61-764B-826A-888341288E4C}"/>
              </a:ext>
            </a:extLst>
          </p:cNvPr>
          <p:cNvSpPr>
            <a:spLocks noGrp="1"/>
          </p:cNvSpPr>
          <p:nvPr>
            <p:ph type="subTitle" idx="1"/>
          </p:nvPr>
        </p:nvSpPr>
        <p:spPr>
          <a:xfrm>
            <a:off x="2895600" y="3432175"/>
            <a:ext cx="6400800" cy="1752600"/>
          </a:xfrm>
        </p:spPr>
        <p:txBody>
          <a:bodyPr/>
          <a:lstStyle/>
          <a:p>
            <a:pPr eaLnBrk="1" hangingPunct="1"/>
            <a:r>
              <a:rPr lang="sv-SE" altLang="sv-SE" sz="2400" b="1">
                <a:ea typeface="ＭＳ Ｐゴシック" panose="020B0600070205080204" pitchFamily="34" charset="-128"/>
              </a:rPr>
              <a:t>Åsa Kadowaki</a:t>
            </a:r>
          </a:p>
          <a:p>
            <a:pPr eaLnBrk="1" hangingPunct="1"/>
            <a:r>
              <a:rPr lang="sv-SE" altLang="sv-SE" sz="2400">
                <a:ea typeface="ＭＳ Ｐゴシック" panose="020B0600070205080204" pitchFamily="34" charset="-128"/>
              </a:rPr>
              <a:t>Leg. läkare, specialist i Psykiatri</a:t>
            </a:r>
          </a:p>
          <a:p>
            <a:pPr eaLnBrk="1" hangingPunct="1"/>
            <a:r>
              <a:rPr lang="sv-SE" altLang="sv-SE" sz="2400">
                <a:ea typeface="ＭＳ Ｐゴシック" panose="020B0600070205080204" pitchFamily="34" charset="-128"/>
              </a:rPr>
              <a:t>Leg. KBT-psykoterapeut</a:t>
            </a:r>
          </a:p>
          <a:p>
            <a:pPr eaLnBrk="1" hangingPunct="1"/>
            <a:r>
              <a:rPr lang="sv-SE" altLang="sv-SE" sz="2400">
                <a:ea typeface="ＭＳ Ｐゴシック" panose="020B0600070205080204" pitchFamily="34" charset="-128"/>
              </a:rPr>
              <a:t>Handledarutbildad</a:t>
            </a:r>
          </a:p>
          <a:p>
            <a:pPr eaLnBrk="1" hangingPunct="1"/>
            <a:r>
              <a:rPr lang="sv-SE" altLang="sv-SE" sz="2400">
                <a:ea typeface="ＭＳ Ｐゴシック" panose="020B0600070205080204" pitchFamily="34" charset="-128"/>
              </a:rPr>
              <a:t>Verksam i primärvården: 2nd opinions, handledning och föreläsningar</a:t>
            </a:r>
          </a:p>
          <a:p>
            <a:pPr eaLnBrk="1" hangingPunct="1"/>
            <a:r>
              <a:rPr lang="sv-SE" altLang="sv-SE" sz="2400" b="1">
                <a:ea typeface="ＭＳ Ｐゴシック" panose="020B0600070205080204" pitchFamily="34" charset="-128"/>
              </a:rPr>
              <a:t>www.viktigtpariktigt.nu</a:t>
            </a:r>
          </a:p>
          <a:p>
            <a:pPr eaLnBrk="1" hangingPunct="1"/>
            <a:endParaRPr lang="sv-SE" altLang="sv-SE" sz="2400">
              <a:ea typeface="ＭＳ Ｐゴシック" panose="020B0600070205080204" pitchFamily="34" charset="-128"/>
            </a:endParaRPr>
          </a:p>
        </p:txBody>
      </p:sp>
    </p:spTree>
    <p:extLst>
      <p:ext uri="{BB962C8B-B14F-4D97-AF65-F5344CB8AC3E}">
        <p14:creationId xmlns:p14="http://schemas.microsoft.com/office/powerpoint/2010/main" val="790193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BE6E5052-E00A-4F44-9C22-FFD15BB49991}"/>
              </a:ext>
            </a:extLst>
          </p:cNvPr>
          <p:cNvSpPr>
            <a:spLocks noGrp="1"/>
          </p:cNvSpPr>
          <p:nvPr>
            <p:ph type="title"/>
          </p:nvPr>
        </p:nvSpPr>
        <p:spPr/>
        <p:txBody>
          <a:bodyPr/>
          <a:lstStyle/>
          <a:p>
            <a:r>
              <a:rPr lang="sv-SE" dirty="0"/>
              <a:t>Vi är medikaliserade</a:t>
            </a:r>
          </a:p>
        </p:txBody>
      </p:sp>
      <p:sp>
        <p:nvSpPr>
          <p:cNvPr id="6" name="Platshållare för innehåll 5">
            <a:extLst>
              <a:ext uri="{FF2B5EF4-FFF2-40B4-BE49-F238E27FC236}">
                <a16:creationId xmlns:a16="http://schemas.microsoft.com/office/drawing/2014/main" id="{34555220-5372-C24F-8F37-D6B51C407C6F}"/>
              </a:ext>
            </a:extLst>
          </p:cNvPr>
          <p:cNvSpPr>
            <a:spLocks noGrp="1"/>
          </p:cNvSpPr>
          <p:nvPr>
            <p:ph idx="1"/>
          </p:nvPr>
        </p:nvSpPr>
        <p:spPr/>
        <p:txBody>
          <a:bodyPr/>
          <a:lstStyle/>
          <a:p>
            <a:pPr marL="0" indent="0" algn="ctr">
              <a:buNone/>
            </a:pPr>
            <a:r>
              <a:rPr lang="sv-SE" dirty="0"/>
              <a:t>dvs</a:t>
            </a:r>
          </a:p>
          <a:p>
            <a:pPr marL="0" indent="0" algn="ctr">
              <a:buNone/>
            </a:pPr>
            <a:r>
              <a:rPr lang="sv-SE" dirty="0"/>
              <a:t>vi tror att sjukvården har lösningen på vårt mående</a:t>
            </a:r>
          </a:p>
          <a:p>
            <a:pPr marL="0" indent="0" algn="ctr">
              <a:buNone/>
            </a:pPr>
            <a:endParaRPr lang="sv-SE" dirty="0"/>
          </a:p>
          <a:p>
            <a:pPr marL="0" indent="0" algn="ctr">
              <a:buNone/>
            </a:pPr>
            <a:r>
              <a:rPr lang="sv-SE" dirty="0"/>
              <a:t>”Psykisk ohälsa, då har man inte hälsa och har man inte hälsa då är man inte frisk. Och är man inte frisk så är man sjuk. Och då behöver man sjukvård för att bli frisk och återfå hälsan.”</a:t>
            </a:r>
          </a:p>
        </p:txBody>
      </p:sp>
    </p:spTree>
    <p:extLst>
      <p:ext uri="{BB962C8B-B14F-4D97-AF65-F5344CB8AC3E}">
        <p14:creationId xmlns:p14="http://schemas.microsoft.com/office/powerpoint/2010/main" val="2608048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0E4794-1E59-B34B-A111-6FFB7066753A}"/>
              </a:ext>
            </a:extLst>
          </p:cNvPr>
          <p:cNvSpPr>
            <a:spLocks noGrp="1"/>
          </p:cNvSpPr>
          <p:nvPr>
            <p:ph type="title"/>
          </p:nvPr>
        </p:nvSpPr>
        <p:spPr/>
        <p:txBody>
          <a:bodyPr/>
          <a:lstStyle/>
          <a:p>
            <a:r>
              <a:rPr lang="sv-SE" dirty="0"/>
              <a:t>Tillgänglighet</a:t>
            </a:r>
          </a:p>
        </p:txBody>
      </p:sp>
      <p:sp>
        <p:nvSpPr>
          <p:cNvPr id="3" name="Platshållare för innehåll 2">
            <a:extLst>
              <a:ext uri="{FF2B5EF4-FFF2-40B4-BE49-F238E27FC236}">
                <a16:creationId xmlns:a16="http://schemas.microsoft.com/office/drawing/2014/main" id="{49AD2A31-1C40-0544-A89F-4574D4171A0E}"/>
              </a:ext>
            </a:extLst>
          </p:cNvPr>
          <p:cNvSpPr>
            <a:spLocks noGrp="1"/>
          </p:cNvSpPr>
          <p:nvPr>
            <p:ph idx="1"/>
          </p:nvPr>
        </p:nvSpPr>
        <p:spPr/>
        <p:txBody>
          <a:bodyPr/>
          <a:lstStyle/>
          <a:p>
            <a:pPr marL="0" indent="0" algn="ctr">
              <a:buNone/>
            </a:pPr>
            <a:r>
              <a:rPr lang="sv-SE" dirty="0"/>
              <a:t>till sjukvård är bra när man är sjuk</a:t>
            </a:r>
          </a:p>
          <a:p>
            <a:pPr marL="0" indent="0" algn="ctr">
              <a:buNone/>
            </a:pPr>
            <a:endParaRPr lang="sv-SE" dirty="0"/>
          </a:p>
          <a:p>
            <a:pPr marL="0" indent="0" algn="ctr">
              <a:buNone/>
            </a:pPr>
            <a:endParaRPr lang="sv-SE" dirty="0"/>
          </a:p>
          <a:p>
            <a:pPr marL="0" indent="0" algn="ctr">
              <a:buNone/>
            </a:pPr>
            <a:endParaRPr lang="sv-SE" dirty="0"/>
          </a:p>
          <a:p>
            <a:pPr marL="0" indent="0" algn="ctr">
              <a:buNone/>
            </a:pPr>
            <a:r>
              <a:rPr lang="sv-SE" dirty="0"/>
              <a:t>Men att konsumera sjukvård när man inte mår bra</a:t>
            </a:r>
          </a:p>
          <a:p>
            <a:pPr marL="0" indent="0" algn="ctr">
              <a:buNone/>
            </a:pPr>
            <a:r>
              <a:rPr lang="sv-SE" dirty="0"/>
              <a:t>ökar inte hälsan</a:t>
            </a:r>
          </a:p>
        </p:txBody>
      </p:sp>
    </p:spTree>
    <p:extLst>
      <p:ext uri="{BB962C8B-B14F-4D97-AF65-F5344CB8AC3E}">
        <p14:creationId xmlns:p14="http://schemas.microsoft.com/office/powerpoint/2010/main" val="1806456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781338-9765-6540-841F-4F3FC4BF93AB}"/>
              </a:ext>
            </a:extLst>
          </p:cNvPr>
          <p:cNvSpPr>
            <a:spLocks noGrp="1"/>
          </p:cNvSpPr>
          <p:nvPr>
            <p:ph type="title"/>
          </p:nvPr>
        </p:nvSpPr>
        <p:spPr/>
        <p:txBody>
          <a:bodyPr/>
          <a:lstStyle/>
          <a:p>
            <a:r>
              <a:rPr lang="sv-SE" dirty="0"/>
              <a:t>Vi behöver ändra </a:t>
            </a:r>
            <a:r>
              <a:rPr lang="sv-SE" dirty="0" err="1"/>
              <a:t>mindset</a:t>
            </a:r>
            <a:endParaRPr lang="sv-SE" dirty="0"/>
          </a:p>
        </p:txBody>
      </p:sp>
      <p:sp>
        <p:nvSpPr>
          <p:cNvPr id="3" name="Platshållare för innehåll 2">
            <a:extLst>
              <a:ext uri="{FF2B5EF4-FFF2-40B4-BE49-F238E27FC236}">
                <a16:creationId xmlns:a16="http://schemas.microsoft.com/office/drawing/2014/main" id="{18F2A528-ED0D-9B41-A751-CDD461136D63}"/>
              </a:ext>
            </a:extLst>
          </p:cNvPr>
          <p:cNvSpPr>
            <a:spLocks noGrp="1"/>
          </p:cNvSpPr>
          <p:nvPr>
            <p:ph idx="1"/>
          </p:nvPr>
        </p:nvSpPr>
        <p:spPr/>
        <p:txBody>
          <a:bodyPr/>
          <a:lstStyle/>
          <a:p>
            <a:pPr marL="0" indent="0" algn="ctr">
              <a:buNone/>
            </a:pPr>
            <a:r>
              <a:rPr lang="sv-SE" dirty="0"/>
              <a:t>sjukdom behandlas med sjukvård</a:t>
            </a:r>
          </a:p>
          <a:p>
            <a:pPr marL="0" indent="0" algn="ctr">
              <a:buNone/>
            </a:pPr>
            <a:endParaRPr lang="sv-SE" dirty="0"/>
          </a:p>
          <a:p>
            <a:pPr marL="0" indent="0" algn="ctr">
              <a:buNone/>
            </a:pPr>
            <a:r>
              <a:rPr lang="sv-SE" dirty="0"/>
              <a:t>bristande hälsa åtgärdas med egen beteendeförändring</a:t>
            </a:r>
          </a:p>
          <a:p>
            <a:pPr marL="0" indent="0" algn="ctr">
              <a:buNone/>
            </a:pPr>
            <a:endParaRPr lang="sv-SE" dirty="0"/>
          </a:p>
          <a:p>
            <a:pPr marL="0" indent="0" algn="ctr">
              <a:buNone/>
            </a:pPr>
            <a:r>
              <a:rPr lang="sv-SE" dirty="0"/>
              <a:t>och vi måste veta vad vi pratar om</a:t>
            </a:r>
          </a:p>
          <a:p>
            <a:pPr marL="0" indent="0" algn="ctr">
              <a:buNone/>
            </a:pPr>
            <a:endParaRPr lang="sv-SE" dirty="0"/>
          </a:p>
          <a:p>
            <a:pPr marL="0" indent="0" algn="ctr">
              <a:buNone/>
            </a:pPr>
            <a:r>
              <a:rPr lang="sv-SE" dirty="0"/>
              <a:t>och hur vi kommunicerar det</a:t>
            </a:r>
          </a:p>
        </p:txBody>
      </p:sp>
    </p:spTree>
    <p:extLst>
      <p:ext uri="{BB962C8B-B14F-4D97-AF65-F5344CB8AC3E}">
        <p14:creationId xmlns:p14="http://schemas.microsoft.com/office/powerpoint/2010/main" val="2952810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A8BAD3-1CE6-F947-860B-EB28B193F752}"/>
              </a:ext>
            </a:extLst>
          </p:cNvPr>
          <p:cNvSpPr>
            <a:spLocks noGrp="1"/>
          </p:cNvSpPr>
          <p:nvPr>
            <p:ph type="title"/>
          </p:nvPr>
        </p:nvSpPr>
        <p:spPr/>
        <p:txBody>
          <a:bodyPr/>
          <a:lstStyle/>
          <a:p>
            <a:r>
              <a:rPr lang="sv-SE" dirty="0"/>
              <a:t>Diagnos betyder inte sjukdom</a:t>
            </a:r>
          </a:p>
        </p:txBody>
      </p:sp>
      <p:sp>
        <p:nvSpPr>
          <p:cNvPr id="3" name="Platshållare för innehåll 2">
            <a:extLst>
              <a:ext uri="{FF2B5EF4-FFF2-40B4-BE49-F238E27FC236}">
                <a16:creationId xmlns:a16="http://schemas.microsoft.com/office/drawing/2014/main" id="{DCD1B609-5618-174C-B7E6-A8157BB7901A}"/>
              </a:ext>
            </a:extLst>
          </p:cNvPr>
          <p:cNvSpPr>
            <a:spLocks noGrp="1"/>
          </p:cNvSpPr>
          <p:nvPr>
            <p:ph idx="1"/>
          </p:nvPr>
        </p:nvSpPr>
        <p:spPr/>
        <p:txBody>
          <a:bodyPr/>
          <a:lstStyle/>
          <a:p>
            <a:pPr marL="0" indent="0" algn="ctr">
              <a:buNone/>
            </a:pPr>
            <a:r>
              <a:rPr lang="sv-SE" dirty="0"/>
              <a:t>det är en etikett</a:t>
            </a:r>
          </a:p>
          <a:p>
            <a:pPr marL="0" indent="0" algn="ctr">
              <a:buNone/>
            </a:pPr>
            <a:endParaRPr lang="sv-SE" dirty="0"/>
          </a:p>
          <a:p>
            <a:pPr marL="0" indent="0" algn="ctr">
              <a:buNone/>
            </a:pPr>
            <a:r>
              <a:rPr lang="sv-SE" dirty="0"/>
              <a:t>som sammanfattar ett tillstånd</a:t>
            </a:r>
          </a:p>
          <a:p>
            <a:pPr marL="0" indent="0" algn="ctr">
              <a:buNone/>
            </a:pPr>
            <a:r>
              <a:rPr lang="sv-SE" dirty="0"/>
              <a:t>som ibland är sjukdom</a:t>
            </a:r>
          </a:p>
          <a:p>
            <a:pPr marL="0" indent="0" algn="ctr">
              <a:buNone/>
            </a:pPr>
            <a:r>
              <a:rPr lang="sv-SE" dirty="0"/>
              <a:t>och väldigt ofta</a:t>
            </a:r>
          </a:p>
          <a:p>
            <a:pPr marL="0" indent="0" algn="ctr">
              <a:buNone/>
            </a:pPr>
            <a:r>
              <a:rPr lang="sv-SE" dirty="0"/>
              <a:t>symtom som är normala</a:t>
            </a:r>
          </a:p>
        </p:txBody>
      </p:sp>
    </p:spTree>
    <p:extLst>
      <p:ext uri="{BB962C8B-B14F-4D97-AF65-F5344CB8AC3E}">
        <p14:creationId xmlns:p14="http://schemas.microsoft.com/office/powerpoint/2010/main" val="239723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p-ned 3">
            <a:extLst>
              <a:ext uri="{FF2B5EF4-FFF2-40B4-BE49-F238E27FC236}">
                <a16:creationId xmlns:a16="http://schemas.microsoft.com/office/drawing/2014/main" id="{CF41BCA3-FD5E-494E-8811-1249D20F4D9E}"/>
              </a:ext>
            </a:extLst>
          </p:cNvPr>
          <p:cNvSpPr/>
          <p:nvPr/>
        </p:nvSpPr>
        <p:spPr>
          <a:xfrm>
            <a:off x="5936343" y="836614"/>
            <a:ext cx="219982" cy="5184775"/>
          </a:xfrm>
          <a:prstGeom prst="upDownArrow">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5" name="Vänster-höger 4">
            <a:extLst>
              <a:ext uri="{FF2B5EF4-FFF2-40B4-BE49-F238E27FC236}">
                <a16:creationId xmlns:a16="http://schemas.microsoft.com/office/drawing/2014/main" id="{B82517E5-9408-7B41-A18A-B2EA6A24D20F}"/>
              </a:ext>
            </a:extLst>
          </p:cNvPr>
          <p:cNvSpPr/>
          <p:nvPr/>
        </p:nvSpPr>
        <p:spPr>
          <a:xfrm>
            <a:off x="2670176" y="3015571"/>
            <a:ext cx="6767513" cy="207055"/>
          </a:xfrm>
          <a:prstGeom prst="leftRightArrow">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46083" name="textruta 5">
            <a:extLst>
              <a:ext uri="{FF2B5EF4-FFF2-40B4-BE49-F238E27FC236}">
                <a16:creationId xmlns:a16="http://schemas.microsoft.com/office/drawing/2014/main" id="{4AC16BDE-A7B0-634E-B799-3598BCFE92BB}"/>
              </a:ext>
            </a:extLst>
          </p:cNvPr>
          <p:cNvSpPr txBox="1">
            <a:spLocks noChangeArrowheads="1"/>
          </p:cNvSpPr>
          <p:nvPr/>
        </p:nvSpPr>
        <p:spPr bwMode="auto">
          <a:xfrm>
            <a:off x="5465764" y="42227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2400" b="1" dirty="0">
                <a:latin typeface="Arial" panose="020B0604020202020204" pitchFamily="34" charset="0"/>
              </a:rPr>
              <a:t>”</a:t>
            </a:r>
            <a:r>
              <a:rPr lang="sv-SE" altLang="sv-SE" sz="2400" b="1" dirty="0">
                <a:solidFill>
                  <a:srgbClr val="00B050"/>
                </a:solidFill>
                <a:latin typeface="Arial" panose="020B0604020202020204" pitchFamily="34" charset="0"/>
              </a:rPr>
              <a:t>FRISK</a:t>
            </a:r>
            <a:r>
              <a:rPr lang="sv-SE" altLang="sv-SE" sz="2400" b="1" dirty="0">
                <a:latin typeface="Arial" panose="020B0604020202020204" pitchFamily="34" charset="0"/>
              </a:rPr>
              <a:t>”</a:t>
            </a:r>
          </a:p>
        </p:txBody>
      </p:sp>
      <p:sp>
        <p:nvSpPr>
          <p:cNvPr id="46084" name="textruta 6">
            <a:extLst>
              <a:ext uri="{FF2B5EF4-FFF2-40B4-BE49-F238E27FC236}">
                <a16:creationId xmlns:a16="http://schemas.microsoft.com/office/drawing/2014/main" id="{E19322CB-2E97-FE4A-87B4-A3BAF8753911}"/>
              </a:ext>
            </a:extLst>
          </p:cNvPr>
          <p:cNvSpPr txBox="1">
            <a:spLocks noChangeArrowheads="1"/>
          </p:cNvSpPr>
          <p:nvPr/>
        </p:nvSpPr>
        <p:spPr bwMode="auto">
          <a:xfrm>
            <a:off x="5468938" y="6068561"/>
            <a:ext cx="13147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2400" b="1" dirty="0">
                <a:latin typeface="Arial" panose="020B0604020202020204" pitchFamily="34" charset="0"/>
              </a:rPr>
              <a:t>”</a:t>
            </a:r>
            <a:r>
              <a:rPr lang="sv-SE" altLang="sv-SE" sz="2400" b="1" dirty="0">
                <a:solidFill>
                  <a:srgbClr val="FF0000"/>
                </a:solidFill>
                <a:latin typeface="Arial" panose="020B0604020202020204" pitchFamily="34" charset="0"/>
              </a:rPr>
              <a:t>SJUK</a:t>
            </a:r>
            <a:r>
              <a:rPr lang="sv-SE" altLang="sv-SE" sz="2400" b="1" dirty="0">
                <a:latin typeface="Arial" panose="020B0604020202020204" pitchFamily="34" charset="0"/>
              </a:rPr>
              <a:t>”</a:t>
            </a:r>
          </a:p>
        </p:txBody>
      </p:sp>
      <p:sp>
        <p:nvSpPr>
          <p:cNvPr id="46085" name="textruta 7">
            <a:extLst>
              <a:ext uri="{FF2B5EF4-FFF2-40B4-BE49-F238E27FC236}">
                <a16:creationId xmlns:a16="http://schemas.microsoft.com/office/drawing/2014/main" id="{8D8D1570-E6BD-6F43-9148-C6F2B5D0654D}"/>
              </a:ext>
            </a:extLst>
          </p:cNvPr>
          <p:cNvSpPr txBox="1">
            <a:spLocks noChangeArrowheads="1"/>
          </p:cNvSpPr>
          <p:nvPr/>
        </p:nvSpPr>
        <p:spPr bwMode="auto">
          <a:xfrm>
            <a:off x="828059" y="3013501"/>
            <a:ext cx="17427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2400" dirty="0">
                <a:latin typeface="Arial" panose="020B0604020202020204" pitchFamily="34" charset="0"/>
              </a:rPr>
              <a:t>”Mår dåligt”</a:t>
            </a:r>
          </a:p>
          <a:p>
            <a:pPr>
              <a:spcBef>
                <a:spcPct val="0"/>
              </a:spcBef>
              <a:buFontTx/>
              <a:buNone/>
            </a:pPr>
            <a:r>
              <a:rPr lang="sv-SE" altLang="sv-SE" sz="2400" dirty="0">
                <a:latin typeface="Arial" panose="020B0604020202020204" pitchFamily="34" charset="0"/>
              </a:rPr>
              <a:t>        </a:t>
            </a:r>
            <a:r>
              <a:rPr lang="sv-SE" altLang="sv-SE" sz="2400" dirty="0">
                <a:latin typeface="Arial" panose="020B0604020202020204" pitchFamily="34" charset="0"/>
                <a:sym typeface="Wingdings" pitchFamily="2" charset="2"/>
              </a:rPr>
              <a:t></a:t>
            </a:r>
            <a:endParaRPr lang="sv-SE" altLang="sv-SE" sz="2400" dirty="0">
              <a:latin typeface="Arial" panose="020B0604020202020204" pitchFamily="34" charset="0"/>
            </a:endParaRPr>
          </a:p>
        </p:txBody>
      </p:sp>
      <p:sp>
        <p:nvSpPr>
          <p:cNvPr id="46086" name="textruta 8">
            <a:extLst>
              <a:ext uri="{FF2B5EF4-FFF2-40B4-BE49-F238E27FC236}">
                <a16:creationId xmlns:a16="http://schemas.microsoft.com/office/drawing/2014/main" id="{A3320287-CAFD-6543-96EC-856B232EBCD8}"/>
              </a:ext>
            </a:extLst>
          </p:cNvPr>
          <p:cNvSpPr txBox="1">
            <a:spLocks noChangeArrowheads="1"/>
          </p:cNvSpPr>
          <p:nvPr/>
        </p:nvSpPr>
        <p:spPr bwMode="auto">
          <a:xfrm>
            <a:off x="9521824" y="3015571"/>
            <a:ext cx="14510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2400" dirty="0">
                <a:latin typeface="Arial" panose="020B0604020202020204" pitchFamily="34" charset="0"/>
              </a:rPr>
              <a:t>”Mår bra”</a:t>
            </a:r>
          </a:p>
          <a:p>
            <a:pPr>
              <a:spcBef>
                <a:spcPct val="0"/>
              </a:spcBef>
              <a:buFontTx/>
              <a:buNone/>
            </a:pPr>
            <a:r>
              <a:rPr lang="sv-SE" altLang="sv-SE" sz="2400" dirty="0">
                <a:latin typeface="Arial" panose="020B0604020202020204" pitchFamily="34" charset="0"/>
                <a:sym typeface="Wingdings" pitchFamily="2" charset="2"/>
              </a:rPr>
              <a:t>       </a:t>
            </a:r>
            <a:endParaRPr lang="sv-SE" altLang="sv-SE" sz="2400" dirty="0">
              <a:latin typeface="Arial" panose="020B0604020202020204" pitchFamily="34" charset="0"/>
            </a:endParaRPr>
          </a:p>
        </p:txBody>
      </p:sp>
      <p:sp>
        <p:nvSpPr>
          <p:cNvPr id="46087" name="textruta 10">
            <a:extLst>
              <a:ext uri="{FF2B5EF4-FFF2-40B4-BE49-F238E27FC236}">
                <a16:creationId xmlns:a16="http://schemas.microsoft.com/office/drawing/2014/main" id="{D89CFA0D-3D99-904F-8B59-405D597938FD}"/>
              </a:ext>
            </a:extLst>
          </p:cNvPr>
          <p:cNvSpPr txBox="1">
            <a:spLocks noChangeArrowheads="1"/>
          </p:cNvSpPr>
          <p:nvPr/>
        </p:nvSpPr>
        <p:spPr bwMode="auto">
          <a:xfrm>
            <a:off x="2963864" y="3678239"/>
            <a:ext cx="27527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sv-SE" altLang="sv-SE" sz="1800">
              <a:latin typeface="Arial" panose="020B0604020202020204" pitchFamily="34" charset="0"/>
            </a:endParaRPr>
          </a:p>
          <a:p>
            <a:pPr>
              <a:spcBef>
                <a:spcPct val="0"/>
              </a:spcBef>
              <a:buFontTx/>
              <a:buNone/>
            </a:pPr>
            <a:endParaRPr lang="sv-SE" altLang="sv-SE" sz="1800">
              <a:latin typeface="Arial" panose="020B0604020202020204" pitchFamily="34" charset="0"/>
            </a:endParaRPr>
          </a:p>
          <a:p>
            <a:pPr>
              <a:spcBef>
                <a:spcPct val="0"/>
              </a:spcBef>
              <a:buFontTx/>
              <a:buNone/>
            </a:pPr>
            <a:endParaRPr lang="sv-SE" altLang="sv-SE" sz="1800">
              <a:latin typeface="Arial" panose="020B0604020202020204" pitchFamily="34" charset="0"/>
            </a:endParaRPr>
          </a:p>
          <a:p>
            <a:pPr>
              <a:spcBef>
                <a:spcPct val="0"/>
              </a:spcBef>
              <a:buFontTx/>
              <a:buNone/>
            </a:pPr>
            <a:endParaRPr lang="sv-SE" altLang="sv-SE" sz="1800">
              <a:latin typeface="Arial" panose="020B0604020202020204" pitchFamily="34" charset="0"/>
            </a:endParaRPr>
          </a:p>
          <a:p>
            <a:pPr>
              <a:spcBef>
                <a:spcPct val="0"/>
              </a:spcBef>
              <a:buFontTx/>
              <a:buNone/>
            </a:pPr>
            <a:r>
              <a:rPr lang="sv-SE" altLang="sv-SE" sz="1800">
                <a:latin typeface="Arial" panose="020B0604020202020204" pitchFamily="34" charset="0"/>
              </a:rPr>
              <a:t>”</a:t>
            </a:r>
          </a:p>
        </p:txBody>
      </p:sp>
      <p:sp>
        <p:nvSpPr>
          <p:cNvPr id="2" name="textruta 1">
            <a:extLst>
              <a:ext uri="{FF2B5EF4-FFF2-40B4-BE49-F238E27FC236}">
                <a16:creationId xmlns:a16="http://schemas.microsoft.com/office/drawing/2014/main" id="{56A4B2F3-721E-9B4E-8EEC-8AC11D8FBE2D}"/>
              </a:ext>
            </a:extLst>
          </p:cNvPr>
          <p:cNvSpPr txBox="1"/>
          <p:nvPr/>
        </p:nvSpPr>
        <p:spPr>
          <a:xfrm>
            <a:off x="8490857" y="422275"/>
            <a:ext cx="3390672" cy="369332"/>
          </a:xfrm>
          <a:prstGeom prst="rect">
            <a:avLst/>
          </a:prstGeom>
          <a:noFill/>
        </p:spPr>
        <p:txBody>
          <a:bodyPr wrap="none" rtlCol="0">
            <a:spAutoFit/>
          </a:bodyPr>
          <a:lstStyle/>
          <a:p>
            <a:r>
              <a:rPr lang="sv-SE" dirty="0"/>
              <a:t>”Hälsokorset” efter K. Eriksson</a:t>
            </a:r>
          </a:p>
        </p:txBody>
      </p:sp>
    </p:spTree>
    <p:extLst>
      <p:ext uri="{BB962C8B-B14F-4D97-AF65-F5344CB8AC3E}">
        <p14:creationId xmlns:p14="http://schemas.microsoft.com/office/powerpoint/2010/main" val="2561908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p-ned 3">
            <a:extLst>
              <a:ext uri="{FF2B5EF4-FFF2-40B4-BE49-F238E27FC236}">
                <a16:creationId xmlns:a16="http://schemas.microsoft.com/office/drawing/2014/main" id="{CF41BCA3-FD5E-494E-8811-1249D20F4D9E}"/>
              </a:ext>
            </a:extLst>
          </p:cNvPr>
          <p:cNvSpPr/>
          <p:nvPr/>
        </p:nvSpPr>
        <p:spPr>
          <a:xfrm>
            <a:off x="5936343" y="836614"/>
            <a:ext cx="219982" cy="5184775"/>
          </a:xfrm>
          <a:prstGeom prst="upDownArrow">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5" name="Vänster-höger 4">
            <a:extLst>
              <a:ext uri="{FF2B5EF4-FFF2-40B4-BE49-F238E27FC236}">
                <a16:creationId xmlns:a16="http://schemas.microsoft.com/office/drawing/2014/main" id="{B82517E5-9408-7B41-A18A-B2EA6A24D20F}"/>
              </a:ext>
            </a:extLst>
          </p:cNvPr>
          <p:cNvSpPr/>
          <p:nvPr/>
        </p:nvSpPr>
        <p:spPr>
          <a:xfrm>
            <a:off x="2670176" y="3015571"/>
            <a:ext cx="6767513" cy="207055"/>
          </a:xfrm>
          <a:prstGeom prst="leftRightArrow">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46083" name="textruta 5">
            <a:extLst>
              <a:ext uri="{FF2B5EF4-FFF2-40B4-BE49-F238E27FC236}">
                <a16:creationId xmlns:a16="http://schemas.microsoft.com/office/drawing/2014/main" id="{4AC16BDE-A7B0-634E-B799-3598BCFE92BB}"/>
              </a:ext>
            </a:extLst>
          </p:cNvPr>
          <p:cNvSpPr txBox="1">
            <a:spLocks noChangeArrowheads="1"/>
          </p:cNvSpPr>
          <p:nvPr/>
        </p:nvSpPr>
        <p:spPr bwMode="auto">
          <a:xfrm>
            <a:off x="5465764" y="42227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2400" b="1" dirty="0">
                <a:latin typeface="Arial" panose="020B0604020202020204" pitchFamily="34" charset="0"/>
              </a:rPr>
              <a:t>”</a:t>
            </a:r>
            <a:r>
              <a:rPr lang="sv-SE" altLang="sv-SE" sz="2400" b="1" dirty="0">
                <a:solidFill>
                  <a:srgbClr val="00B050"/>
                </a:solidFill>
                <a:latin typeface="Arial" panose="020B0604020202020204" pitchFamily="34" charset="0"/>
              </a:rPr>
              <a:t>FRISK</a:t>
            </a:r>
            <a:r>
              <a:rPr lang="sv-SE" altLang="sv-SE" sz="2400" b="1" dirty="0">
                <a:latin typeface="Arial" panose="020B0604020202020204" pitchFamily="34" charset="0"/>
              </a:rPr>
              <a:t>”</a:t>
            </a:r>
          </a:p>
        </p:txBody>
      </p:sp>
      <p:sp>
        <p:nvSpPr>
          <p:cNvPr id="46084" name="textruta 6">
            <a:extLst>
              <a:ext uri="{FF2B5EF4-FFF2-40B4-BE49-F238E27FC236}">
                <a16:creationId xmlns:a16="http://schemas.microsoft.com/office/drawing/2014/main" id="{E19322CB-2E97-FE4A-87B4-A3BAF8753911}"/>
              </a:ext>
            </a:extLst>
          </p:cNvPr>
          <p:cNvSpPr txBox="1">
            <a:spLocks noChangeArrowheads="1"/>
          </p:cNvSpPr>
          <p:nvPr/>
        </p:nvSpPr>
        <p:spPr bwMode="auto">
          <a:xfrm>
            <a:off x="5468938" y="6068561"/>
            <a:ext cx="13147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2400" b="1" dirty="0">
                <a:latin typeface="Arial" panose="020B0604020202020204" pitchFamily="34" charset="0"/>
              </a:rPr>
              <a:t>”</a:t>
            </a:r>
            <a:r>
              <a:rPr lang="sv-SE" altLang="sv-SE" sz="2400" b="1" dirty="0">
                <a:solidFill>
                  <a:srgbClr val="FF0000"/>
                </a:solidFill>
                <a:latin typeface="Arial" panose="020B0604020202020204" pitchFamily="34" charset="0"/>
              </a:rPr>
              <a:t>SJUK</a:t>
            </a:r>
            <a:r>
              <a:rPr lang="sv-SE" altLang="sv-SE" sz="2400" b="1" dirty="0">
                <a:latin typeface="Arial" panose="020B0604020202020204" pitchFamily="34" charset="0"/>
              </a:rPr>
              <a:t>”</a:t>
            </a:r>
          </a:p>
        </p:txBody>
      </p:sp>
      <p:sp>
        <p:nvSpPr>
          <p:cNvPr id="46085" name="textruta 7">
            <a:extLst>
              <a:ext uri="{FF2B5EF4-FFF2-40B4-BE49-F238E27FC236}">
                <a16:creationId xmlns:a16="http://schemas.microsoft.com/office/drawing/2014/main" id="{8D8D1570-E6BD-6F43-9148-C6F2B5D0654D}"/>
              </a:ext>
            </a:extLst>
          </p:cNvPr>
          <p:cNvSpPr txBox="1">
            <a:spLocks noChangeArrowheads="1"/>
          </p:cNvSpPr>
          <p:nvPr/>
        </p:nvSpPr>
        <p:spPr bwMode="auto">
          <a:xfrm>
            <a:off x="985789" y="3015571"/>
            <a:ext cx="17427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2400" dirty="0">
                <a:latin typeface="Arial" panose="020B0604020202020204" pitchFamily="34" charset="0"/>
              </a:rPr>
              <a:t>”Mår dåligt”</a:t>
            </a:r>
          </a:p>
          <a:p>
            <a:pPr>
              <a:spcBef>
                <a:spcPct val="0"/>
              </a:spcBef>
              <a:buFontTx/>
              <a:buNone/>
            </a:pPr>
            <a:r>
              <a:rPr lang="sv-SE" altLang="sv-SE" sz="2400" dirty="0">
                <a:latin typeface="Arial" panose="020B0604020202020204" pitchFamily="34" charset="0"/>
              </a:rPr>
              <a:t>        </a:t>
            </a:r>
            <a:r>
              <a:rPr lang="sv-SE" altLang="sv-SE" sz="2400" dirty="0">
                <a:latin typeface="Arial" panose="020B0604020202020204" pitchFamily="34" charset="0"/>
                <a:sym typeface="Wingdings" pitchFamily="2" charset="2"/>
              </a:rPr>
              <a:t></a:t>
            </a:r>
            <a:endParaRPr lang="sv-SE" altLang="sv-SE" sz="2400" dirty="0">
              <a:latin typeface="Arial" panose="020B0604020202020204" pitchFamily="34" charset="0"/>
            </a:endParaRPr>
          </a:p>
        </p:txBody>
      </p:sp>
      <p:sp>
        <p:nvSpPr>
          <p:cNvPr id="46086" name="textruta 8">
            <a:extLst>
              <a:ext uri="{FF2B5EF4-FFF2-40B4-BE49-F238E27FC236}">
                <a16:creationId xmlns:a16="http://schemas.microsoft.com/office/drawing/2014/main" id="{A3320287-CAFD-6543-96EC-856B232EBCD8}"/>
              </a:ext>
            </a:extLst>
          </p:cNvPr>
          <p:cNvSpPr txBox="1">
            <a:spLocks noChangeArrowheads="1"/>
          </p:cNvSpPr>
          <p:nvPr/>
        </p:nvSpPr>
        <p:spPr bwMode="auto">
          <a:xfrm>
            <a:off x="9521824" y="3015571"/>
            <a:ext cx="14510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2400" dirty="0">
                <a:latin typeface="Arial" panose="020B0604020202020204" pitchFamily="34" charset="0"/>
              </a:rPr>
              <a:t>”Mår bra”</a:t>
            </a:r>
          </a:p>
          <a:p>
            <a:pPr>
              <a:spcBef>
                <a:spcPct val="0"/>
              </a:spcBef>
              <a:buFontTx/>
              <a:buNone/>
            </a:pPr>
            <a:r>
              <a:rPr lang="sv-SE" altLang="sv-SE" sz="2400" dirty="0">
                <a:latin typeface="Arial" panose="020B0604020202020204" pitchFamily="34" charset="0"/>
                <a:sym typeface="Wingdings" pitchFamily="2" charset="2"/>
              </a:rPr>
              <a:t>       </a:t>
            </a:r>
            <a:endParaRPr lang="sv-SE" altLang="sv-SE" sz="2400" dirty="0">
              <a:latin typeface="Arial" panose="020B0604020202020204" pitchFamily="34" charset="0"/>
            </a:endParaRPr>
          </a:p>
        </p:txBody>
      </p:sp>
      <p:sp>
        <p:nvSpPr>
          <p:cNvPr id="46087" name="textruta 10">
            <a:extLst>
              <a:ext uri="{FF2B5EF4-FFF2-40B4-BE49-F238E27FC236}">
                <a16:creationId xmlns:a16="http://schemas.microsoft.com/office/drawing/2014/main" id="{D89CFA0D-3D99-904F-8B59-405D597938FD}"/>
              </a:ext>
            </a:extLst>
          </p:cNvPr>
          <p:cNvSpPr txBox="1">
            <a:spLocks noChangeArrowheads="1"/>
          </p:cNvSpPr>
          <p:nvPr/>
        </p:nvSpPr>
        <p:spPr bwMode="auto">
          <a:xfrm>
            <a:off x="2963864" y="3678239"/>
            <a:ext cx="27527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sv-SE" altLang="sv-SE" sz="1800">
              <a:latin typeface="Arial" panose="020B0604020202020204" pitchFamily="34" charset="0"/>
            </a:endParaRPr>
          </a:p>
          <a:p>
            <a:pPr>
              <a:spcBef>
                <a:spcPct val="0"/>
              </a:spcBef>
              <a:buFontTx/>
              <a:buNone/>
            </a:pPr>
            <a:endParaRPr lang="sv-SE" altLang="sv-SE" sz="1800">
              <a:latin typeface="Arial" panose="020B0604020202020204" pitchFamily="34" charset="0"/>
            </a:endParaRPr>
          </a:p>
          <a:p>
            <a:pPr>
              <a:spcBef>
                <a:spcPct val="0"/>
              </a:spcBef>
              <a:buFontTx/>
              <a:buNone/>
            </a:pPr>
            <a:endParaRPr lang="sv-SE" altLang="sv-SE" sz="1800">
              <a:latin typeface="Arial" panose="020B0604020202020204" pitchFamily="34" charset="0"/>
            </a:endParaRPr>
          </a:p>
          <a:p>
            <a:pPr>
              <a:spcBef>
                <a:spcPct val="0"/>
              </a:spcBef>
              <a:buFontTx/>
              <a:buNone/>
            </a:pPr>
            <a:endParaRPr lang="sv-SE" altLang="sv-SE" sz="1800">
              <a:latin typeface="Arial" panose="020B0604020202020204" pitchFamily="34" charset="0"/>
            </a:endParaRPr>
          </a:p>
          <a:p>
            <a:pPr>
              <a:spcBef>
                <a:spcPct val="0"/>
              </a:spcBef>
              <a:buFontTx/>
              <a:buNone/>
            </a:pPr>
            <a:r>
              <a:rPr lang="sv-SE" altLang="sv-SE" sz="1800">
                <a:latin typeface="Arial" panose="020B0604020202020204" pitchFamily="34" charset="0"/>
              </a:rPr>
              <a:t>”</a:t>
            </a:r>
          </a:p>
        </p:txBody>
      </p:sp>
      <p:sp>
        <p:nvSpPr>
          <p:cNvPr id="2" name="textruta 1">
            <a:extLst>
              <a:ext uri="{FF2B5EF4-FFF2-40B4-BE49-F238E27FC236}">
                <a16:creationId xmlns:a16="http://schemas.microsoft.com/office/drawing/2014/main" id="{56A4B2F3-721E-9B4E-8EEC-8AC11D8FBE2D}"/>
              </a:ext>
            </a:extLst>
          </p:cNvPr>
          <p:cNvSpPr txBox="1"/>
          <p:nvPr/>
        </p:nvSpPr>
        <p:spPr>
          <a:xfrm>
            <a:off x="8490857" y="422275"/>
            <a:ext cx="3390672" cy="369332"/>
          </a:xfrm>
          <a:prstGeom prst="rect">
            <a:avLst/>
          </a:prstGeom>
          <a:noFill/>
        </p:spPr>
        <p:txBody>
          <a:bodyPr wrap="none" rtlCol="0">
            <a:spAutoFit/>
          </a:bodyPr>
          <a:lstStyle/>
          <a:p>
            <a:r>
              <a:rPr lang="sv-SE" dirty="0"/>
              <a:t>”Hälsokorset” efter K. Eriksson</a:t>
            </a:r>
          </a:p>
        </p:txBody>
      </p:sp>
      <p:sp>
        <p:nvSpPr>
          <p:cNvPr id="3" name="textruta 2">
            <a:extLst>
              <a:ext uri="{FF2B5EF4-FFF2-40B4-BE49-F238E27FC236}">
                <a16:creationId xmlns:a16="http://schemas.microsoft.com/office/drawing/2014/main" id="{550DE1EA-9B91-E440-9AA4-1C23CF5B354D}"/>
              </a:ext>
            </a:extLst>
          </p:cNvPr>
          <p:cNvSpPr txBox="1"/>
          <p:nvPr/>
        </p:nvSpPr>
        <p:spPr>
          <a:xfrm>
            <a:off x="3309257" y="1582057"/>
            <a:ext cx="1093569" cy="461665"/>
          </a:xfrm>
          <a:prstGeom prst="rect">
            <a:avLst/>
          </a:prstGeom>
          <a:noFill/>
        </p:spPr>
        <p:txBody>
          <a:bodyPr wrap="none" rtlCol="0">
            <a:spAutoFit/>
          </a:bodyPr>
          <a:lstStyle/>
          <a:p>
            <a:r>
              <a:rPr lang="sv-SE" sz="2400" dirty="0"/>
              <a:t>ohälsa</a:t>
            </a:r>
          </a:p>
        </p:txBody>
      </p:sp>
      <p:sp>
        <p:nvSpPr>
          <p:cNvPr id="6" name="textruta 5">
            <a:extLst>
              <a:ext uri="{FF2B5EF4-FFF2-40B4-BE49-F238E27FC236}">
                <a16:creationId xmlns:a16="http://schemas.microsoft.com/office/drawing/2014/main" id="{4CC81DBD-963A-7A43-914D-BEFCC7B8B2AB}"/>
              </a:ext>
            </a:extLst>
          </p:cNvPr>
          <p:cNvSpPr txBox="1"/>
          <p:nvPr/>
        </p:nvSpPr>
        <p:spPr>
          <a:xfrm>
            <a:off x="7178889" y="1582057"/>
            <a:ext cx="1588897" cy="461665"/>
          </a:xfrm>
          <a:prstGeom prst="rect">
            <a:avLst/>
          </a:prstGeom>
          <a:noFill/>
        </p:spPr>
        <p:txBody>
          <a:bodyPr wrap="none" rtlCol="0">
            <a:spAutoFit/>
          </a:bodyPr>
          <a:lstStyle/>
          <a:p>
            <a:r>
              <a:rPr lang="sv-SE" sz="2400" dirty="0"/>
              <a:t>Lucky </a:t>
            </a:r>
            <a:r>
              <a:rPr lang="sv-SE" sz="2400" dirty="0" err="1"/>
              <a:t>one</a:t>
            </a:r>
            <a:endParaRPr lang="sv-SE" sz="2400" dirty="0"/>
          </a:p>
        </p:txBody>
      </p:sp>
      <p:sp>
        <p:nvSpPr>
          <p:cNvPr id="8" name="textruta 7">
            <a:extLst>
              <a:ext uri="{FF2B5EF4-FFF2-40B4-BE49-F238E27FC236}">
                <a16:creationId xmlns:a16="http://schemas.microsoft.com/office/drawing/2014/main" id="{DD6ABB16-137C-4C44-8AC8-489945D60CA9}"/>
              </a:ext>
            </a:extLst>
          </p:cNvPr>
          <p:cNvSpPr txBox="1"/>
          <p:nvPr/>
        </p:nvSpPr>
        <p:spPr>
          <a:xfrm>
            <a:off x="3443908" y="4460927"/>
            <a:ext cx="732893" cy="461665"/>
          </a:xfrm>
          <a:prstGeom prst="rect">
            <a:avLst/>
          </a:prstGeom>
          <a:noFill/>
        </p:spPr>
        <p:txBody>
          <a:bodyPr wrap="none" rtlCol="0">
            <a:spAutoFit/>
          </a:bodyPr>
          <a:lstStyle/>
          <a:p>
            <a:r>
              <a:rPr lang="sv-SE" sz="2400" dirty="0"/>
              <a:t>sjuk</a:t>
            </a:r>
          </a:p>
        </p:txBody>
      </p:sp>
      <p:sp>
        <p:nvSpPr>
          <p:cNvPr id="9" name="textruta 8">
            <a:extLst>
              <a:ext uri="{FF2B5EF4-FFF2-40B4-BE49-F238E27FC236}">
                <a16:creationId xmlns:a16="http://schemas.microsoft.com/office/drawing/2014/main" id="{9F96FCC8-7365-FD43-9584-7EE7C17823CD}"/>
              </a:ext>
            </a:extLst>
          </p:cNvPr>
          <p:cNvSpPr txBox="1"/>
          <p:nvPr/>
        </p:nvSpPr>
        <p:spPr>
          <a:xfrm>
            <a:off x="7606890" y="4414761"/>
            <a:ext cx="732893" cy="461665"/>
          </a:xfrm>
          <a:prstGeom prst="rect">
            <a:avLst/>
          </a:prstGeom>
          <a:noFill/>
        </p:spPr>
        <p:txBody>
          <a:bodyPr wrap="none" rtlCol="0">
            <a:spAutoFit/>
          </a:bodyPr>
          <a:lstStyle/>
          <a:p>
            <a:r>
              <a:rPr lang="sv-SE" sz="2400" dirty="0"/>
              <a:t>sjuk</a:t>
            </a:r>
          </a:p>
        </p:txBody>
      </p:sp>
    </p:spTree>
    <p:extLst>
      <p:ext uri="{BB962C8B-B14F-4D97-AF65-F5344CB8AC3E}">
        <p14:creationId xmlns:p14="http://schemas.microsoft.com/office/powerpoint/2010/main" val="3108511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ubrik 1">
            <a:extLst>
              <a:ext uri="{FF2B5EF4-FFF2-40B4-BE49-F238E27FC236}">
                <a16:creationId xmlns:a16="http://schemas.microsoft.com/office/drawing/2014/main" id="{385AE0C8-2692-244B-A9C8-336B7B361EA0}"/>
              </a:ext>
            </a:extLst>
          </p:cNvPr>
          <p:cNvSpPr>
            <a:spLocks noGrp="1"/>
          </p:cNvSpPr>
          <p:nvPr>
            <p:ph type="title"/>
          </p:nvPr>
        </p:nvSpPr>
        <p:spPr/>
        <p:txBody>
          <a:bodyPr/>
          <a:lstStyle/>
          <a:p>
            <a:r>
              <a:rPr lang="sv-SE" altLang="sv-SE">
                <a:ea typeface="ＭＳ Ｐゴシック" panose="020B0600070205080204" pitchFamily="34" charset="-128"/>
              </a:rPr>
              <a:t>Psykiatriska SYNDROM</a:t>
            </a:r>
          </a:p>
        </p:txBody>
      </p:sp>
      <p:sp>
        <p:nvSpPr>
          <p:cNvPr id="19458" name="Platshållare för innehåll 2">
            <a:extLst>
              <a:ext uri="{FF2B5EF4-FFF2-40B4-BE49-F238E27FC236}">
                <a16:creationId xmlns:a16="http://schemas.microsoft.com/office/drawing/2014/main" id="{BE7046CC-E0D5-154B-B3DA-AF66F87AC05B}"/>
              </a:ext>
            </a:extLst>
          </p:cNvPr>
          <p:cNvSpPr>
            <a:spLocks noGrp="1"/>
          </p:cNvSpPr>
          <p:nvPr>
            <p:ph idx="1"/>
          </p:nvPr>
        </p:nvSpPr>
        <p:spPr/>
        <p:txBody>
          <a:bodyPr/>
          <a:lstStyle/>
          <a:p>
            <a:pPr marL="0" indent="0" algn="ctr">
              <a:buNone/>
            </a:pPr>
            <a:r>
              <a:rPr lang="sv-SE" altLang="sv-SE">
                <a:ea typeface="ＭＳ Ｐゴシック" panose="020B0600070205080204" pitchFamily="34" charset="-128"/>
              </a:rPr>
              <a:t>med bevarad autonomi </a:t>
            </a:r>
          </a:p>
          <a:p>
            <a:pPr marL="0" indent="0" algn="ctr">
              <a:buNone/>
            </a:pPr>
            <a:r>
              <a:rPr lang="sv-SE" altLang="sv-SE">
                <a:ea typeface="ＭＳ Ｐゴシック" panose="020B0600070205080204" pitchFamily="34" charset="-128"/>
              </a:rPr>
              <a:t>består av symtom i form av</a:t>
            </a:r>
          </a:p>
          <a:p>
            <a:pPr marL="0" indent="0" algn="ctr">
              <a:buNone/>
            </a:pPr>
            <a:endParaRPr lang="sv-SE" altLang="sv-SE">
              <a:ea typeface="ＭＳ Ｐゴシック" panose="020B0600070205080204" pitchFamily="34" charset="-128"/>
            </a:endParaRPr>
          </a:p>
          <a:p>
            <a:pPr marL="0" indent="0" algn="ctr">
              <a:buNone/>
            </a:pPr>
            <a:r>
              <a:rPr lang="sv-SE" altLang="sv-SE">
                <a:ea typeface="ＭＳ Ｐゴシック" panose="020B0600070205080204" pitchFamily="34" charset="-128"/>
              </a:rPr>
              <a:t>tankar</a:t>
            </a:r>
          </a:p>
          <a:p>
            <a:pPr marL="0" indent="0" algn="ctr">
              <a:buNone/>
            </a:pPr>
            <a:r>
              <a:rPr lang="sv-SE" altLang="sv-SE">
                <a:ea typeface="ＭＳ Ｐゴシック" panose="020B0600070205080204" pitchFamily="34" charset="-128"/>
              </a:rPr>
              <a:t>känslor</a:t>
            </a:r>
          </a:p>
          <a:p>
            <a:pPr marL="0" indent="0" algn="ctr">
              <a:buNone/>
            </a:pPr>
            <a:r>
              <a:rPr lang="sv-SE" altLang="sv-SE">
                <a:ea typeface="ＭＳ Ｐゴシック" panose="020B0600070205080204" pitchFamily="34" charset="-128"/>
              </a:rPr>
              <a:t>sympaticuspåslag</a:t>
            </a:r>
          </a:p>
          <a:p>
            <a:pPr marL="0" indent="0" algn="ctr">
              <a:buNone/>
            </a:pPr>
            <a:r>
              <a:rPr lang="sv-SE" altLang="sv-SE">
                <a:ea typeface="ＭＳ Ｐゴシック" panose="020B0600070205080204" pitchFamily="34" charset="-128"/>
              </a:rPr>
              <a:t>och</a:t>
            </a:r>
          </a:p>
          <a:p>
            <a:pPr marL="0" indent="0" algn="ctr">
              <a:buNone/>
            </a:pPr>
            <a:r>
              <a:rPr lang="sv-SE" altLang="sv-SE">
                <a:solidFill>
                  <a:srgbClr val="FF0000"/>
                </a:solidFill>
                <a:ea typeface="ＭＳ Ｐゴシック" panose="020B0600070205080204" pitchFamily="34" charset="-128"/>
              </a:rPr>
              <a:t>UNDVIKANDEBETEENDEN</a:t>
            </a:r>
          </a:p>
        </p:txBody>
      </p:sp>
    </p:spTree>
    <p:extLst>
      <p:ext uri="{BB962C8B-B14F-4D97-AF65-F5344CB8AC3E}">
        <p14:creationId xmlns:p14="http://schemas.microsoft.com/office/powerpoint/2010/main" val="378104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ubrik 1">
            <a:extLst>
              <a:ext uri="{FF2B5EF4-FFF2-40B4-BE49-F238E27FC236}">
                <a16:creationId xmlns:a16="http://schemas.microsoft.com/office/drawing/2014/main" id="{04AF5AE8-45B0-004C-A79E-5FCCA932030E}"/>
              </a:ext>
            </a:extLst>
          </p:cNvPr>
          <p:cNvSpPr>
            <a:spLocks noGrp="1"/>
          </p:cNvSpPr>
          <p:nvPr>
            <p:ph type="title"/>
          </p:nvPr>
        </p:nvSpPr>
        <p:spPr/>
        <p:txBody>
          <a:bodyPr/>
          <a:lstStyle/>
          <a:p>
            <a:r>
              <a:rPr lang="sv-SE" altLang="sv-SE" dirty="0">
                <a:ea typeface="ＭＳ Ｐゴシック" panose="020B0600070205080204" pitchFamily="34" charset="-128"/>
              </a:rPr>
              <a:t>Därför är det kontraindicerat</a:t>
            </a:r>
          </a:p>
        </p:txBody>
      </p:sp>
      <p:sp>
        <p:nvSpPr>
          <p:cNvPr id="44034" name="Platshållare för innehåll 2">
            <a:extLst>
              <a:ext uri="{FF2B5EF4-FFF2-40B4-BE49-F238E27FC236}">
                <a16:creationId xmlns:a16="http://schemas.microsoft.com/office/drawing/2014/main" id="{5B4DE07E-4DE2-E34B-9804-84C7640EDEC4}"/>
              </a:ext>
            </a:extLst>
          </p:cNvPr>
          <p:cNvSpPr>
            <a:spLocks noGrp="1"/>
          </p:cNvSpPr>
          <p:nvPr>
            <p:ph idx="1"/>
          </p:nvPr>
        </p:nvSpPr>
        <p:spPr/>
        <p:txBody>
          <a:bodyPr/>
          <a:lstStyle/>
          <a:p>
            <a:pPr marL="0" indent="0" algn="ctr">
              <a:buNone/>
            </a:pPr>
            <a:r>
              <a:rPr lang="sv-SE" altLang="sv-SE" sz="3600" dirty="0">
                <a:ea typeface="ＭＳ Ｐゴシック" panose="020B0600070205080204" pitchFamily="34" charset="-128"/>
              </a:rPr>
              <a:t>att som läkare</a:t>
            </a:r>
          </a:p>
          <a:p>
            <a:pPr marL="0" indent="0" algn="ctr">
              <a:buNone/>
            </a:pPr>
            <a:r>
              <a:rPr lang="sv-SE" altLang="sv-SE" dirty="0">
                <a:ea typeface="ＭＳ Ｐゴシック" panose="020B0600070205080204" pitchFamily="34" charset="-128"/>
              </a:rPr>
              <a:t>bidra till</a:t>
            </a:r>
          </a:p>
          <a:p>
            <a:pPr marL="0" indent="0" algn="ctr">
              <a:buNone/>
            </a:pPr>
            <a:endParaRPr lang="sv-SE" altLang="sv-SE" dirty="0">
              <a:ea typeface="ＭＳ Ｐゴシック" panose="020B0600070205080204" pitchFamily="34" charset="-128"/>
            </a:endParaRPr>
          </a:p>
          <a:p>
            <a:pPr marL="0" indent="0" algn="ctr">
              <a:buNone/>
            </a:pPr>
            <a:r>
              <a:rPr lang="sv-SE" altLang="sv-SE" dirty="0">
                <a:ea typeface="ＭＳ Ｐゴシック" panose="020B0600070205080204" pitchFamily="34" charset="-128"/>
              </a:rPr>
              <a:t>UNDVIKANDEN</a:t>
            </a:r>
          </a:p>
          <a:p>
            <a:pPr marL="0" indent="0" algn="ctr">
              <a:buNone/>
            </a:pPr>
            <a:endParaRPr lang="sv-SE" altLang="sv-SE" dirty="0">
              <a:ea typeface="ＭＳ Ｐゴシック" panose="020B0600070205080204" pitchFamily="34" charset="-128"/>
            </a:endParaRPr>
          </a:p>
          <a:p>
            <a:pPr marL="0" indent="0" algn="ctr">
              <a:buNone/>
            </a:pPr>
            <a:r>
              <a:rPr lang="sv-SE" altLang="sv-SE" dirty="0">
                <a:ea typeface="ＭＳ Ｐゴシック" panose="020B0600070205080204" pitchFamily="34" charset="-128"/>
              </a:rPr>
              <a:t>Man bidrar till </a:t>
            </a:r>
            <a:r>
              <a:rPr lang="sv-SE" altLang="sv-SE" dirty="0" err="1">
                <a:solidFill>
                  <a:srgbClr val="FF0000"/>
                </a:solidFill>
                <a:ea typeface="ＭＳ Ｐゴシック" panose="020B0600070205080204" pitchFamily="34" charset="-128"/>
              </a:rPr>
              <a:t>sensitisering</a:t>
            </a:r>
            <a:r>
              <a:rPr lang="sv-SE" altLang="sv-SE" dirty="0">
                <a:ea typeface="ＭＳ Ｐゴシック" panose="020B0600070205080204" pitchFamily="34" charset="-128"/>
              </a:rPr>
              <a:t> för det</a:t>
            </a:r>
          </a:p>
          <a:p>
            <a:pPr marL="0" indent="0" algn="ctr">
              <a:buNone/>
            </a:pPr>
            <a:r>
              <a:rPr lang="sv-SE" altLang="sv-SE" dirty="0">
                <a:ea typeface="ＭＳ Ｐゴシック" panose="020B0600070205080204" pitchFamily="34" charset="-128"/>
              </a:rPr>
              <a:t>som undviks</a:t>
            </a:r>
          </a:p>
          <a:p>
            <a:pPr marL="0" indent="0" algn="ctr">
              <a:buNone/>
            </a:pPr>
            <a:r>
              <a:rPr lang="sv-SE" altLang="sv-SE" dirty="0">
                <a:ea typeface="ＭＳ Ｐゴシック" panose="020B0600070205080204" pitchFamily="34" charset="-128"/>
              </a:rPr>
              <a:t>(trötthet, stress, smärta, </a:t>
            </a:r>
            <a:r>
              <a:rPr lang="sv-SE" altLang="sv-SE" dirty="0" err="1">
                <a:ea typeface="ＭＳ Ｐゴシック" panose="020B0600070205080204" pitchFamily="34" charset="-128"/>
              </a:rPr>
              <a:t>sympaticuspåslag</a:t>
            </a:r>
            <a:r>
              <a:rPr lang="sv-SE" altLang="sv-SE" dirty="0">
                <a:ea typeface="ＭＳ Ｐゴシック" panose="020B0600070205080204" pitchFamily="34" charset="-128"/>
              </a:rPr>
              <a:t> </a:t>
            </a:r>
            <a:r>
              <a:rPr lang="sv-SE" altLang="sv-SE" dirty="0" err="1">
                <a:ea typeface="ＭＳ Ｐゴシック" panose="020B0600070205080204" pitchFamily="34" charset="-128"/>
              </a:rPr>
              <a:t>etc</a:t>
            </a:r>
            <a:r>
              <a:rPr lang="sv-SE" altLang="sv-SE" dirty="0">
                <a:ea typeface="ＭＳ Ｐゴシック" panose="020B0600070205080204" pitchFamily="34" charset="-128"/>
              </a:rPr>
              <a:t>)</a:t>
            </a:r>
          </a:p>
        </p:txBody>
      </p:sp>
    </p:spTree>
    <p:extLst>
      <p:ext uri="{BB962C8B-B14F-4D97-AF65-F5344CB8AC3E}">
        <p14:creationId xmlns:p14="http://schemas.microsoft.com/office/powerpoint/2010/main" val="3368352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p-ned 3">
            <a:extLst>
              <a:ext uri="{FF2B5EF4-FFF2-40B4-BE49-F238E27FC236}">
                <a16:creationId xmlns:a16="http://schemas.microsoft.com/office/drawing/2014/main" id="{CF41BCA3-FD5E-494E-8811-1249D20F4D9E}"/>
              </a:ext>
            </a:extLst>
          </p:cNvPr>
          <p:cNvSpPr/>
          <p:nvPr/>
        </p:nvSpPr>
        <p:spPr>
          <a:xfrm>
            <a:off x="5936343" y="836614"/>
            <a:ext cx="219982" cy="5184775"/>
          </a:xfrm>
          <a:prstGeom prst="upDownArrow">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5" name="Vänster-höger 4">
            <a:extLst>
              <a:ext uri="{FF2B5EF4-FFF2-40B4-BE49-F238E27FC236}">
                <a16:creationId xmlns:a16="http://schemas.microsoft.com/office/drawing/2014/main" id="{B82517E5-9408-7B41-A18A-B2EA6A24D20F}"/>
              </a:ext>
            </a:extLst>
          </p:cNvPr>
          <p:cNvSpPr/>
          <p:nvPr/>
        </p:nvSpPr>
        <p:spPr>
          <a:xfrm>
            <a:off x="2670176" y="3015571"/>
            <a:ext cx="6767513" cy="207055"/>
          </a:xfrm>
          <a:prstGeom prst="leftRightArrow">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46083" name="textruta 5">
            <a:extLst>
              <a:ext uri="{FF2B5EF4-FFF2-40B4-BE49-F238E27FC236}">
                <a16:creationId xmlns:a16="http://schemas.microsoft.com/office/drawing/2014/main" id="{4AC16BDE-A7B0-634E-B799-3598BCFE92BB}"/>
              </a:ext>
            </a:extLst>
          </p:cNvPr>
          <p:cNvSpPr txBox="1">
            <a:spLocks noChangeArrowheads="1"/>
          </p:cNvSpPr>
          <p:nvPr/>
        </p:nvSpPr>
        <p:spPr bwMode="auto">
          <a:xfrm>
            <a:off x="5465764" y="422275"/>
            <a:ext cx="126047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2100" b="1">
                <a:latin typeface="Arial" panose="020B0604020202020204" pitchFamily="34" charset="0"/>
              </a:rPr>
              <a:t>”</a:t>
            </a:r>
            <a:r>
              <a:rPr lang="sv-SE" altLang="sv-SE" sz="2100" b="1">
                <a:solidFill>
                  <a:srgbClr val="00B050"/>
                </a:solidFill>
                <a:latin typeface="Arial" panose="020B0604020202020204" pitchFamily="34" charset="0"/>
              </a:rPr>
              <a:t>FRISK</a:t>
            </a:r>
            <a:r>
              <a:rPr lang="sv-SE" altLang="sv-SE" sz="2100" b="1">
                <a:latin typeface="Arial" panose="020B0604020202020204" pitchFamily="34" charset="0"/>
              </a:rPr>
              <a:t>”</a:t>
            </a:r>
          </a:p>
        </p:txBody>
      </p:sp>
      <p:sp>
        <p:nvSpPr>
          <p:cNvPr id="46084" name="textruta 6">
            <a:extLst>
              <a:ext uri="{FF2B5EF4-FFF2-40B4-BE49-F238E27FC236}">
                <a16:creationId xmlns:a16="http://schemas.microsoft.com/office/drawing/2014/main" id="{E19322CB-2E97-FE4A-87B4-A3BAF8753911}"/>
              </a:ext>
            </a:extLst>
          </p:cNvPr>
          <p:cNvSpPr txBox="1">
            <a:spLocks noChangeArrowheads="1"/>
          </p:cNvSpPr>
          <p:nvPr/>
        </p:nvSpPr>
        <p:spPr bwMode="auto">
          <a:xfrm>
            <a:off x="5468938" y="6068561"/>
            <a:ext cx="11699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2100" b="1" dirty="0">
                <a:latin typeface="Arial" panose="020B0604020202020204" pitchFamily="34" charset="0"/>
              </a:rPr>
              <a:t>”</a:t>
            </a:r>
            <a:r>
              <a:rPr lang="sv-SE" altLang="sv-SE" sz="2100" b="1" dirty="0">
                <a:solidFill>
                  <a:srgbClr val="FF0000"/>
                </a:solidFill>
                <a:latin typeface="Arial" panose="020B0604020202020204" pitchFamily="34" charset="0"/>
              </a:rPr>
              <a:t>SJUK</a:t>
            </a:r>
            <a:r>
              <a:rPr lang="sv-SE" altLang="sv-SE" sz="2100" b="1" dirty="0">
                <a:latin typeface="Arial" panose="020B0604020202020204" pitchFamily="34" charset="0"/>
              </a:rPr>
              <a:t>”</a:t>
            </a:r>
          </a:p>
        </p:txBody>
      </p:sp>
      <p:sp>
        <p:nvSpPr>
          <p:cNvPr id="46085" name="textruta 7">
            <a:extLst>
              <a:ext uri="{FF2B5EF4-FFF2-40B4-BE49-F238E27FC236}">
                <a16:creationId xmlns:a16="http://schemas.microsoft.com/office/drawing/2014/main" id="{8D8D1570-E6BD-6F43-9148-C6F2B5D0654D}"/>
              </a:ext>
            </a:extLst>
          </p:cNvPr>
          <p:cNvSpPr txBox="1">
            <a:spLocks noChangeArrowheads="1"/>
          </p:cNvSpPr>
          <p:nvPr/>
        </p:nvSpPr>
        <p:spPr bwMode="auto">
          <a:xfrm>
            <a:off x="1221016" y="3015571"/>
            <a:ext cx="13509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800" dirty="0">
                <a:latin typeface="Arial" panose="020B0604020202020204" pitchFamily="34" charset="0"/>
              </a:rPr>
              <a:t>”Mår dåligt”</a:t>
            </a:r>
          </a:p>
          <a:p>
            <a:pPr>
              <a:spcBef>
                <a:spcPct val="0"/>
              </a:spcBef>
              <a:buFontTx/>
              <a:buNone/>
            </a:pPr>
            <a:r>
              <a:rPr lang="sv-SE" altLang="sv-SE" sz="1800" dirty="0">
                <a:latin typeface="Arial" panose="020B0604020202020204" pitchFamily="34" charset="0"/>
              </a:rPr>
              <a:t>        </a:t>
            </a:r>
            <a:r>
              <a:rPr lang="sv-SE" altLang="sv-SE" sz="1800" dirty="0">
                <a:latin typeface="Arial" panose="020B0604020202020204" pitchFamily="34" charset="0"/>
                <a:sym typeface="Wingdings" pitchFamily="2" charset="2"/>
              </a:rPr>
              <a:t></a:t>
            </a:r>
            <a:endParaRPr lang="sv-SE" altLang="sv-SE" sz="1800" dirty="0">
              <a:latin typeface="Arial" panose="020B0604020202020204" pitchFamily="34" charset="0"/>
            </a:endParaRPr>
          </a:p>
        </p:txBody>
      </p:sp>
      <p:sp>
        <p:nvSpPr>
          <p:cNvPr id="46086" name="textruta 8">
            <a:extLst>
              <a:ext uri="{FF2B5EF4-FFF2-40B4-BE49-F238E27FC236}">
                <a16:creationId xmlns:a16="http://schemas.microsoft.com/office/drawing/2014/main" id="{A3320287-CAFD-6543-96EC-856B232EBCD8}"/>
              </a:ext>
            </a:extLst>
          </p:cNvPr>
          <p:cNvSpPr txBox="1">
            <a:spLocks noChangeArrowheads="1"/>
          </p:cNvSpPr>
          <p:nvPr/>
        </p:nvSpPr>
        <p:spPr bwMode="auto">
          <a:xfrm>
            <a:off x="9521824" y="3015571"/>
            <a:ext cx="1133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800" dirty="0">
                <a:latin typeface="Arial" panose="020B0604020202020204" pitchFamily="34" charset="0"/>
              </a:rPr>
              <a:t>”Mår bra”</a:t>
            </a:r>
          </a:p>
          <a:p>
            <a:pPr>
              <a:spcBef>
                <a:spcPct val="0"/>
              </a:spcBef>
              <a:buFontTx/>
              <a:buNone/>
            </a:pPr>
            <a:r>
              <a:rPr lang="sv-SE" altLang="sv-SE" sz="1800" dirty="0">
                <a:latin typeface="Arial" panose="020B0604020202020204" pitchFamily="34" charset="0"/>
                <a:sym typeface="Wingdings" pitchFamily="2" charset="2"/>
              </a:rPr>
              <a:t>       </a:t>
            </a:r>
            <a:endParaRPr lang="sv-SE" altLang="sv-SE" sz="1800" dirty="0">
              <a:latin typeface="Arial" panose="020B0604020202020204" pitchFamily="34" charset="0"/>
            </a:endParaRPr>
          </a:p>
        </p:txBody>
      </p:sp>
      <p:sp>
        <p:nvSpPr>
          <p:cNvPr id="46087" name="textruta 10">
            <a:extLst>
              <a:ext uri="{FF2B5EF4-FFF2-40B4-BE49-F238E27FC236}">
                <a16:creationId xmlns:a16="http://schemas.microsoft.com/office/drawing/2014/main" id="{D89CFA0D-3D99-904F-8B59-405D597938FD}"/>
              </a:ext>
            </a:extLst>
          </p:cNvPr>
          <p:cNvSpPr txBox="1">
            <a:spLocks noChangeArrowheads="1"/>
          </p:cNvSpPr>
          <p:nvPr/>
        </p:nvSpPr>
        <p:spPr bwMode="auto">
          <a:xfrm>
            <a:off x="2963864" y="3678239"/>
            <a:ext cx="27527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sv-SE" altLang="sv-SE" sz="1800">
              <a:latin typeface="Arial" panose="020B0604020202020204" pitchFamily="34" charset="0"/>
            </a:endParaRPr>
          </a:p>
          <a:p>
            <a:pPr>
              <a:spcBef>
                <a:spcPct val="0"/>
              </a:spcBef>
              <a:buFontTx/>
              <a:buNone/>
            </a:pPr>
            <a:endParaRPr lang="sv-SE" altLang="sv-SE" sz="1800">
              <a:latin typeface="Arial" panose="020B0604020202020204" pitchFamily="34" charset="0"/>
            </a:endParaRPr>
          </a:p>
          <a:p>
            <a:pPr>
              <a:spcBef>
                <a:spcPct val="0"/>
              </a:spcBef>
              <a:buFontTx/>
              <a:buNone/>
            </a:pPr>
            <a:endParaRPr lang="sv-SE" altLang="sv-SE" sz="1800">
              <a:latin typeface="Arial" panose="020B0604020202020204" pitchFamily="34" charset="0"/>
            </a:endParaRPr>
          </a:p>
          <a:p>
            <a:pPr>
              <a:spcBef>
                <a:spcPct val="0"/>
              </a:spcBef>
              <a:buFontTx/>
              <a:buNone/>
            </a:pPr>
            <a:endParaRPr lang="sv-SE" altLang="sv-SE" sz="1800">
              <a:latin typeface="Arial" panose="020B0604020202020204" pitchFamily="34" charset="0"/>
            </a:endParaRPr>
          </a:p>
          <a:p>
            <a:pPr>
              <a:spcBef>
                <a:spcPct val="0"/>
              </a:spcBef>
              <a:buFontTx/>
              <a:buNone/>
            </a:pPr>
            <a:r>
              <a:rPr lang="sv-SE" altLang="sv-SE" sz="1800">
                <a:latin typeface="Arial" panose="020B0604020202020204" pitchFamily="34" charset="0"/>
              </a:rPr>
              <a:t>”</a:t>
            </a:r>
          </a:p>
        </p:txBody>
      </p:sp>
      <p:sp>
        <p:nvSpPr>
          <p:cNvPr id="2" name="textruta 1">
            <a:extLst>
              <a:ext uri="{FF2B5EF4-FFF2-40B4-BE49-F238E27FC236}">
                <a16:creationId xmlns:a16="http://schemas.microsoft.com/office/drawing/2014/main" id="{56A4B2F3-721E-9B4E-8EEC-8AC11D8FBE2D}"/>
              </a:ext>
            </a:extLst>
          </p:cNvPr>
          <p:cNvSpPr txBox="1"/>
          <p:nvPr/>
        </p:nvSpPr>
        <p:spPr>
          <a:xfrm>
            <a:off x="8490857" y="422275"/>
            <a:ext cx="3390672" cy="369332"/>
          </a:xfrm>
          <a:prstGeom prst="rect">
            <a:avLst/>
          </a:prstGeom>
          <a:noFill/>
        </p:spPr>
        <p:txBody>
          <a:bodyPr wrap="none" rtlCol="0">
            <a:spAutoFit/>
          </a:bodyPr>
          <a:lstStyle/>
          <a:p>
            <a:r>
              <a:rPr lang="sv-SE" dirty="0"/>
              <a:t>”Hälsokorset” efter K. Eriksson</a:t>
            </a:r>
          </a:p>
        </p:txBody>
      </p:sp>
      <p:sp>
        <p:nvSpPr>
          <p:cNvPr id="3" name="textruta 2">
            <a:extLst>
              <a:ext uri="{FF2B5EF4-FFF2-40B4-BE49-F238E27FC236}">
                <a16:creationId xmlns:a16="http://schemas.microsoft.com/office/drawing/2014/main" id="{550DE1EA-9B91-E440-9AA4-1C23CF5B354D}"/>
              </a:ext>
            </a:extLst>
          </p:cNvPr>
          <p:cNvSpPr txBox="1"/>
          <p:nvPr/>
        </p:nvSpPr>
        <p:spPr>
          <a:xfrm>
            <a:off x="3309257" y="1582057"/>
            <a:ext cx="1093569" cy="461665"/>
          </a:xfrm>
          <a:prstGeom prst="rect">
            <a:avLst/>
          </a:prstGeom>
          <a:noFill/>
        </p:spPr>
        <p:txBody>
          <a:bodyPr wrap="none" rtlCol="0">
            <a:spAutoFit/>
          </a:bodyPr>
          <a:lstStyle/>
          <a:p>
            <a:r>
              <a:rPr lang="sv-SE" sz="2400" dirty="0"/>
              <a:t>ohälsa</a:t>
            </a:r>
          </a:p>
        </p:txBody>
      </p:sp>
      <p:sp>
        <p:nvSpPr>
          <p:cNvPr id="6" name="textruta 5">
            <a:extLst>
              <a:ext uri="{FF2B5EF4-FFF2-40B4-BE49-F238E27FC236}">
                <a16:creationId xmlns:a16="http://schemas.microsoft.com/office/drawing/2014/main" id="{4CC81DBD-963A-7A43-914D-BEFCC7B8B2AB}"/>
              </a:ext>
            </a:extLst>
          </p:cNvPr>
          <p:cNvSpPr txBox="1"/>
          <p:nvPr/>
        </p:nvSpPr>
        <p:spPr>
          <a:xfrm>
            <a:off x="7178889" y="1582057"/>
            <a:ext cx="1588897" cy="461665"/>
          </a:xfrm>
          <a:prstGeom prst="rect">
            <a:avLst/>
          </a:prstGeom>
          <a:noFill/>
        </p:spPr>
        <p:txBody>
          <a:bodyPr wrap="none" rtlCol="0">
            <a:spAutoFit/>
          </a:bodyPr>
          <a:lstStyle/>
          <a:p>
            <a:r>
              <a:rPr lang="sv-SE" sz="2400" dirty="0"/>
              <a:t>Lucky </a:t>
            </a:r>
            <a:r>
              <a:rPr lang="sv-SE" sz="2400" dirty="0" err="1"/>
              <a:t>one</a:t>
            </a:r>
            <a:endParaRPr lang="sv-SE" sz="2400" dirty="0"/>
          </a:p>
        </p:txBody>
      </p:sp>
      <p:sp>
        <p:nvSpPr>
          <p:cNvPr id="8" name="textruta 7">
            <a:extLst>
              <a:ext uri="{FF2B5EF4-FFF2-40B4-BE49-F238E27FC236}">
                <a16:creationId xmlns:a16="http://schemas.microsoft.com/office/drawing/2014/main" id="{DD6ABB16-137C-4C44-8AC8-489945D60CA9}"/>
              </a:ext>
            </a:extLst>
          </p:cNvPr>
          <p:cNvSpPr txBox="1"/>
          <p:nvPr/>
        </p:nvSpPr>
        <p:spPr>
          <a:xfrm>
            <a:off x="3443908" y="4460927"/>
            <a:ext cx="732893" cy="461665"/>
          </a:xfrm>
          <a:prstGeom prst="rect">
            <a:avLst/>
          </a:prstGeom>
          <a:noFill/>
        </p:spPr>
        <p:txBody>
          <a:bodyPr wrap="none" rtlCol="0">
            <a:spAutoFit/>
          </a:bodyPr>
          <a:lstStyle/>
          <a:p>
            <a:r>
              <a:rPr lang="sv-SE" sz="2400" dirty="0"/>
              <a:t>sjuk</a:t>
            </a:r>
          </a:p>
        </p:txBody>
      </p:sp>
      <p:sp>
        <p:nvSpPr>
          <p:cNvPr id="9" name="textruta 8">
            <a:extLst>
              <a:ext uri="{FF2B5EF4-FFF2-40B4-BE49-F238E27FC236}">
                <a16:creationId xmlns:a16="http://schemas.microsoft.com/office/drawing/2014/main" id="{9F96FCC8-7365-FD43-9584-7EE7C17823CD}"/>
              </a:ext>
            </a:extLst>
          </p:cNvPr>
          <p:cNvSpPr txBox="1"/>
          <p:nvPr/>
        </p:nvSpPr>
        <p:spPr>
          <a:xfrm>
            <a:off x="7300686" y="4460927"/>
            <a:ext cx="732893" cy="461665"/>
          </a:xfrm>
          <a:prstGeom prst="rect">
            <a:avLst/>
          </a:prstGeom>
          <a:noFill/>
        </p:spPr>
        <p:txBody>
          <a:bodyPr wrap="none" rtlCol="0">
            <a:spAutoFit/>
          </a:bodyPr>
          <a:lstStyle/>
          <a:p>
            <a:r>
              <a:rPr lang="sv-SE" sz="2400" dirty="0"/>
              <a:t>sjuk</a:t>
            </a:r>
          </a:p>
        </p:txBody>
      </p:sp>
      <p:sp>
        <p:nvSpPr>
          <p:cNvPr id="7" name="textruta 6">
            <a:extLst>
              <a:ext uri="{FF2B5EF4-FFF2-40B4-BE49-F238E27FC236}">
                <a16:creationId xmlns:a16="http://schemas.microsoft.com/office/drawing/2014/main" id="{E654984C-D01E-2648-962B-E6810529D9D0}"/>
              </a:ext>
            </a:extLst>
          </p:cNvPr>
          <p:cNvSpPr txBox="1"/>
          <p:nvPr/>
        </p:nvSpPr>
        <p:spPr>
          <a:xfrm>
            <a:off x="2728328" y="2646239"/>
            <a:ext cx="2621230" cy="369332"/>
          </a:xfrm>
          <a:prstGeom prst="rect">
            <a:avLst/>
          </a:prstGeom>
          <a:noFill/>
        </p:spPr>
        <p:txBody>
          <a:bodyPr wrap="none" rtlCol="0">
            <a:spAutoFit/>
          </a:bodyPr>
          <a:lstStyle/>
          <a:p>
            <a:r>
              <a:rPr lang="sv-SE" b="1" dirty="0">
                <a:solidFill>
                  <a:srgbClr val="FF0000"/>
                </a:solidFill>
              </a:rPr>
              <a:t>undvikandebeteenden</a:t>
            </a:r>
          </a:p>
        </p:txBody>
      </p:sp>
      <p:sp>
        <p:nvSpPr>
          <p:cNvPr id="10" name="textruta 9">
            <a:extLst>
              <a:ext uri="{FF2B5EF4-FFF2-40B4-BE49-F238E27FC236}">
                <a16:creationId xmlns:a16="http://schemas.microsoft.com/office/drawing/2014/main" id="{03F8BC4C-4F10-2247-8003-3D8EF5CC1413}"/>
              </a:ext>
            </a:extLst>
          </p:cNvPr>
          <p:cNvSpPr txBox="1"/>
          <p:nvPr/>
        </p:nvSpPr>
        <p:spPr>
          <a:xfrm>
            <a:off x="7480935" y="2646239"/>
            <a:ext cx="1941557" cy="369332"/>
          </a:xfrm>
          <a:prstGeom prst="rect">
            <a:avLst/>
          </a:prstGeom>
          <a:noFill/>
        </p:spPr>
        <p:txBody>
          <a:bodyPr wrap="none" rtlCol="0">
            <a:spAutoFit/>
          </a:bodyPr>
          <a:lstStyle/>
          <a:p>
            <a:r>
              <a:rPr lang="sv-SE" b="1" dirty="0">
                <a:solidFill>
                  <a:srgbClr val="00B050"/>
                </a:solidFill>
              </a:rPr>
              <a:t>hälsobeteenden</a:t>
            </a:r>
          </a:p>
        </p:txBody>
      </p:sp>
      <p:sp>
        <p:nvSpPr>
          <p:cNvPr id="11" name="textruta 10">
            <a:extLst>
              <a:ext uri="{FF2B5EF4-FFF2-40B4-BE49-F238E27FC236}">
                <a16:creationId xmlns:a16="http://schemas.microsoft.com/office/drawing/2014/main" id="{BF44FAF7-1E4D-5C46-A7F5-D1AE7E96DE6A}"/>
              </a:ext>
            </a:extLst>
          </p:cNvPr>
          <p:cNvSpPr txBox="1"/>
          <p:nvPr/>
        </p:nvSpPr>
        <p:spPr>
          <a:xfrm>
            <a:off x="5629844" y="3338627"/>
            <a:ext cx="341760" cy="2554545"/>
          </a:xfrm>
          <a:prstGeom prst="rect">
            <a:avLst/>
          </a:prstGeom>
          <a:noFill/>
        </p:spPr>
        <p:txBody>
          <a:bodyPr wrap="none" rtlCol="0">
            <a:spAutoFit/>
          </a:bodyPr>
          <a:lstStyle/>
          <a:p>
            <a:r>
              <a:rPr lang="sv-SE" sz="2000" b="1" dirty="0"/>
              <a:t>s</a:t>
            </a:r>
          </a:p>
          <a:p>
            <a:r>
              <a:rPr lang="sv-SE" sz="2000" b="1" dirty="0"/>
              <a:t>j</a:t>
            </a:r>
          </a:p>
          <a:p>
            <a:r>
              <a:rPr lang="sv-SE" sz="2000" b="1" dirty="0"/>
              <a:t>u</a:t>
            </a:r>
          </a:p>
          <a:p>
            <a:r>
              <a:rPr lang="sv-SE" sz="2000" b="1" dirty="0"/>
              <a:t>k</a:t>
            </a:r>
          </a:p>
          <a:p>
            <a:r>
              <a:rPr lang="sv-SE" sz="2000" b="1" dirty="0"/>
              <a:t>v</a:t>
            </a:r>
          </a:p>
          <a:p>
            <a:r>
              <a:rPr lang="sv-SE" sz="2000" b="1" dirty="0"/>
              <a:t>å</a:t>
            </a:r>
          </a:p>
          <a:p>
            <a:r>
              <a:rPr lang="sv-SE" sz="2000" b="1" dirty="0"/>
              <a:t>r</a:t>
            </a:r>
          </a:p>
          <a:p>
            <a:r>
              <a:rPr lang="sv-SE" sz="2000" b="1" dirty="0"/>
              <a:t>d</a:t>
            </a:r>
          </a:p>
        </p:txBody>
      </p:sp>
    </p:spTree>
    <p:extLst>
      <p:ext uri="{BB962C8B-B14F-4D97-AF65-F5344CB8AC3E}">
        <p14:creationId xmlns:p14="http://schemas.microsoft.com/office/powerpoint/2010/main" val="2056395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ubrik 1">
            <a:extLst>
              <a:ext uri="{FF2B5EF4-FFF2-40B4-BE49-F238E27FC236}">
                <a16:creationId xmlns:a16="http://schemas.microsoft.com/office/drawing/2014/main" id="{F03ED4A6-488B-674D-9909-FC83EC0B57FF}"/>
              </a:ext>
            </a:extLst>
          </p:cNvPr>
          <p:cNvSpPr>
            <a:spLocks noGrp="1"/>
          </p:cNvSpPr>
          <p:nvPr>
            <p:ph type="title"/>
          </p:nvPr>
        </p:nvSpPr>
        <p:spPr/>
        <p:txBody>
          <a:bodyPr/>
          <a:lstStyle/>
          <a:p>
            <a:r>
              <a:rPr lang="sv-SE" altLang="sv-SE">
                <a:ea typeface="ＭＳ Ｐゴシック" panose="020B0600070205080204" pitchFamily="34" charset="-128"/>
              </a:rPr>
              <a:t>Det är därför </a:t>
            </a:r>
            <a:br>
              <a:rPr lang="sv-SE" altLang="sv-SE">
                <a:ea typeface="ＭＳ Ｐゴシック" panose="020B0600070205080204" pitchFamily="34" charset="-128"/>
              </a:rPr>
            </a:br>
            <a:r>
              <a:rPr lang="sv-SE" altLang="sv-SE">
                <a:ea typeface="ＭＳ Ｐゴシック" panose="020B0600070205080204" pitchFamily="34" charset="-128"/>
              </a:rPr>
              <a:t>beteendeterapi fungerar</a:t>
            </a:r>
          </a:p>
        </p:txBody>
      </p:sp>
      <p:sp>
        <p:nvSpPr>
          <p:cNvPr id="21506" name="Platshållare för innehåll 2">
            <a:extLst>
              <a:ext uri="{FF2B5EF4-FFF2-40B4-BE49-F238E27FC236}">
                <a16:creationId xmlns:a16="http://schemas.microsoft.com/office/drawing/2014/main" id="{A36919DF-2B11-A64F-8402-28A3024863E2}"/>
              </a:ext>
            </a:extLst>
          </p:cNvPr>
          <p:cNvSpPr>
            <a:spLocks noGrp="1"/>
          </p:cNvSpPr>
          <p:nvPr>
            <p:ph idx="1"/>
          </p:nvPr>
        </p:nvSpPr>
        <p:spPr/>
        <p:txBody>
          <a:bodyPr/>
          <a:lstStyle/>
          <a:p>
            <a:pPr marL="0" indent="0" algn="ctr">
              <a:buNone/>
            </a:pPr>
            <a:r>
              <a:rPr lang="sv-SE" altLang="sv-SE" dirty="0">
                <a:ea typeface="ＭＳ Ｐゴシック" panose="020B0600070205080204" pitchFamily="34" charset="-128"/>
              </a:rPr>
              <a:t>(när man genomför den)</a:t>
            </a:r>
          </a:p>
          <a:p>
            <a:pPr marL="0" indent="0" algn="ctr">
              <a:buNone/>
            </a:pPr>
            <a:endParaRPr lang="sv-SE" altLang="sv-SE" dirty="0">
              <a:ea typeface="ＭＳ Ｐゴシック" panose="020B0600070205080204" pitchFamily="34" charset="-128"/>
            </a:endParaRPr>
          </a:p>
          <a:p>
            <a:pPr marL="0" indent="0" algn="ctr">
              <a:buNone/>
            </a:pPr>
            <a:r>
              <a:rPr lang="sv-SE" altLang="sv-SE" dirty="0">
                <a:ea typeface="ＭＳ Ｐゴシック" panose="020B0600070205080204" pitchFamily="34" charset="-128"/>
              </a:rPr>
              <a:t>Man kartlägger </a:t>
            </a:r>
          </a:p>
          <a:p>
            <a:pPr marL="0" indent="0" algn="ctr">
              <a:buNone/>
            </a:pPr>
            <a:r>
              <a:rPr lang="sv-SE" altLang="sv-SE" dirty="0">
                <a:solidFill>
                  <a:srgbClr val="FF0000"/>
                </a:solidFill>
                <a:ea typeface="ＭＳ Ｐゴシック" panose="020B0600070205080204" pitchFamily="34" charset="-128"/>
              </a:rPr>
              <a:t>beteenden som vidmakthåller </a:t>
            </a:r>
            <a:r>
              <a:rPr lang="sv-SE" altLang="sv-SE" dirty="0">
                <a:ea typeface="ＭＳ Ｐゴシック" panose="020B0600070205080204" pitchFamily="34" charset="-128"/>
              </a:rPr>
              <a:t>syndromet</a:t>
            </a:r>
          </a:p>
          <a:p>
            <a:pPr marL="0" indent="0" algn="ctr">
              <a:buNone/>
            </a:pPr>
            <a:r>
              <a:rPr lang="sv-SE" altLang="sv-SE" dirty="0">
                <a:ea typeface="ＭＳ Ｐゴシック" panose="020B0600070205080204" pitchFamily="34" charset="-128"/>
              </a:rPr>
              <a:t>och konkurrerar ut dem med </a:t>
            </a:r>
            <a:r>
              <a:rPr lang="sv-SE" altLang="sv-SE" dirty="0">
                <a:solidFill>
                  <a:srgbClr val="00B050"/>
                </a:solidFill>
                <a:ea typeface="ＭＳ Ｐゴシック" panose="020B0600070205080204" pitchFamily="34" charset="-128"/>
              </a:rPr>
              <a:t>hjälpsamma beteenden</a:t>
            </a:r>
          </a:p>
          <a:p>
            <a:pPr marL="0" indent="0" algn="ctr">
              <a:buNone/>
            </a:pPr>
            <a:endParaRPr lang="sv-SE" altLang="sv-SE" dirty="0">
              <a:solidFill>
                <a:srgbClr val="00B050"/>
              </a:solidFill>
              <a:ea typeface="ＭＳ Ｐゴシック" panose="020B0600070205080204" pitchFamily="34" charset="-128"/>
            </a:endParaRPr>
          </a:p>
          <a:p>
            <a:pPr marL="0" indent="0" algn="ctr">
              <a:buNone/>
            </a:pPr>
            <a:r>
              <a:rPr lang="sv-SE" altLang="sv-SE" dirty="0">
                <a:ea typeface="ＭＳ Ｐゴシック" panose="020B0600070205080204" pitchFamily="34" charset="-128"/>
              </a:rPr>
              <a:t>beteendeförändring=ominlärning</a:t>
            </a:r>
            <a:endParaRPr lang="sv-SE" altLang="sv-SE" dirty="0">
              <a:solidFill>
                <a:srgbClr val="00B050"/>
              </a:solidFill>
              <a:ea typeface="ＭＳ Ｐゴシック" panose="020B0600070205080204" pitchFamily="34" charset="-128"/>
            </a:endParaRPr>
          </a:p>
        </p:txBody>
      </p:sp>
    </p:spTree>
    <p:extLst>
      <p:ext uri="{BB962C8B-B14F-4D97-AF65-F5344CB8AC3E}">
        <p14:creationId xmlns:p14="http://schemas.microsoft.com/office/powerpoint/2010/main" val="176440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FAE2EB-8CC8-FA42-9D3E-828C81461110}"/>
              </a:ext>
            </a:extLst>
          </p:cNvPr>
          <p:cNvSpPr>
            <a:spLocks noGrp="1"/>
          </p:cNvSpPr>
          <p:nvPr>
            <p:ph type="title"/>
          </p:nvPr>
        </p:nvSpPr>
        <p:spPr/>
        <p:txBody>
          <a:bodyPr/>
          <a:lstStyle/>
          <a:p>
            <a:r>
              <a:rPr lang="sv-SE" dirty="0"/>
              <a:t>Jag är läkare</a:t>
            </a:r>
          </a:p>
        </p:txBody>
      </p:sp>
      <p:sp>
        <p:nvSpPr>
          <p:cNvPr id="3" name="Platshållare för innehåll 2">
            <a:extLst>
              <a:ext uri="{FF2B5EF4-FFF2-40B4-BE49-F238E27FC236}">
                <a16:creationId xmlns:a16="http://schemas.microsoft.com/office/drawing/2014/main" id="{B3F683D6-32B1-DB4C-B742-1A5C0500C94A}"/>
              </a:ext>
            </a:extLst>
          </p:cNvPr>
          <p:cNvSpPr>
            <a:spLocks noGrp="1"/>
          </p:cNvSpPr>
          <p:nvPr>
            <p:ph idx="1"/>
          </p:nvPr>
        </p:nvSpPr>
        <p:spPr/>
        <p:txBody>
          <a:bodyPr/>
          <a:lstStyle/>
          <a:p>
            <a:pPr marL="0" indent="0" algn="ctr">
              <a:buNone/>
            </a:pPr>
            <a:r>
              <a:rPr lang="sv-SE" dirty="0"/>
              <a:t>ingen </a:t>
            </a:r>
          </a:p>
          <a:p>
            <a:pPr marL="0" indent="0" algn="ctr">
              <a:buNone/>
            </a:pPr>
            <a:r>
              <a:rPr lang="sv-SE" dirty="0"/>
              <a:t>behovstillfredsställare</a:t>
            </a:r>
          </a:p>
          <a:p>
            <a:pPr marL="0" indent="0" algn="ctr">
              <a:buNone/>
            </a:pPr>
            <a:r>
              <a:rPr lang="sv-SE" dirty="0"/>
              <a:t>utförare</a:t>
            </a:r>
          </a:p>
          <a:p>
            <a:pPr marL="0" indent="0" algn="ctr">
              <a:buNone/>
            </a:pPr>
            <a:r>
              <a:rPr lang="sv-SE" dirty="0"/>
              <a:t>kundhanterare</a:t>
            </a:r>
          </a:p>
          <a:p>
            <a:pPr marL="0" indent="0" algn="ctr">
              <a:buNone/>
            </a:pPr>
            <a:r>
              <a:rPr lang="sv-SE" dirty="0"/>
              <a:t>administratör</a:t>
            </a:r>
          </a:p>
          <a:p>
            <a:pPr marL="0" indent="0" algn="ctr">
              <a:buNone/>
            </a:pPr>
            <a:r>
              <a:rPr lang="sv-SE" dirty="0"/>
              <a:t>eller</a:t>
            </a:r>
          </a:p>
          <a:p>
            <a:pPr marL="0" indent="0" algn="ctr">
              <a:buNone/>
            </a:pPr>
            <a:r>
              <a:rPr lang="sv-SE" dirty="0"/>
              <a:t>kiosk</a:t>
            </a:r>
          </a:p>
          <a:p>
            <a:pPr marL="0" indent="0" algn="ctr">
              <a:buNone/>
            </a:pPr>
            <a:endParaRPr lang="sv-SE" dirty="0"/>
          </a:p>
        </p:txBody>
      </p:sp>
    </p:spTree>
    <p:extLst>
      <p:ext uri="{BB962C8B-B14F-4D97-AF65-F5344CB8AC3E}">
        <p14:creationId xmlns:p14="http://schemas.microsoft.com/office/powerpoint/2010/main" val="2379786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C0B594-D685-4B48-B244-3C1F043DFCE1}"/>
              </a:ext>
            </a:extLst>
          </p:cNvPr>
          <p:cNvSpPr>
            <a:spLocks noGrp="1"/>
          </p:cNvSpPr>
          <p:nvPr>
            <p:ph type="title"/>
          </p:nvPr>
        </p:nvSpPr>
        <p:spPr>
          <a:xfrm>
            <a:off x="609600" y="144009"/>
            <a:ext cx="10972800" cy="1143000"/>
          </a:xfrm>
        </p:spPr>
        <p:txBody>
          <a:bodyPr/>
          <a:lstStyle/>
          <a:p>
            <a:r>
              <a:rPr lang="sv-SE" dirty="0"/>
              <a:t>Att må bra</a:t>
            </a:r>
          </a:p>
        </p:txBody>
      </p:sp>
      <p:sp>
        <p:nvSpPr>
          <p:cNvPr id="3" name="Platshållare för innehåll 2">
            <a:extLst>
              <a:ext uri="{FF2B5EF4-FFF2-40B4-BE49-F238E27FC236}">
                <a16:creationId xmlns:a16="http://schemas.microsoft.com/office/drawing/2014/main" id="{A6FDB589-730E-8845-A755-4B664A320344}"/>
              </a:ext>
            </a:extLst>
          </p:cNvPr>
          <p:cNvSpPr>
            <a:spLocks noGrp="1"/>
          </p:cNvSpPr>
          <p:nvPr>
            <p:ph idx="1"/>
          </p:nvPr>
        </p:nvSpPr>
        <p:spPr>
          <a:xfrm>
            <a:off x="609600" y="1166018"/>
            <a:ext cx="10972800" cy="4525963"/>
          </a:xfrm>
        </p:spPr>
        <p:txBody>
          <a:bodyPr/>
          <a:lstStyle/>
          <a:p>
            <a:pPr marL="0" indent="0" algn="ctr">
              <a:buNone/>
            </a:pPr>
            <a:r>
              <a:rPr lang="sv-SE" dirty="0"/>
              <a:t>handlar inte om symtomfrihet</a:t>
            </a:r>
          </a:p>
          <a:p>
            <a:pPr marL="0" indent="0" algn="ctr">
              <a:buNone/>
            </a:pPr>
            <a:endParaRPr lang="sv-SE" dirty="0"/>
          </a:p>
          <a:p>
            <a:pPr marL="0" indent="0" algn="ctr">
              <a:buNone/>
            </a:pPr>
            <a:r>
              <a:rPr lang="sv-SE" dirty="0"/>
              <a:t>utan om att </a:t>
            </a:r>
          </a:p>
          <a:p>
            <a:pPr marL="0" indent="0" algn="ctr">
              <a:buNone/>
            </a:pPr>
            <a:r>
              <a:rPr lang="sv-SE" dirty="0"/>
              <a:t>begripa</a:t>
            </a:r>
          </a:p>
          <a:p>
            <a:pPr marL="0" indent="0" algn="ctr">
              <a:buNone/>
            </a:pPr>
            <a:r>
              <a:rPr lang="sv-SE" dirty="0"/>
              <a:t>hantera</a:t>
            </a:r>
          </a:p>
          <a:p>
            <a:pPr marL="0" indent="0" algn="ctr">
              <a:buNone/>
            </a:pPr>
            <a:r>
              <a:rPr lang="sv-SE" dirty="0"/>
              <a:t>meningsfullhet</a:t>
            </a:r>
          </a:p>
          <a:p>
            <a:pPr marL="0" indent="0" algn="ctr">
              <a:buNone/>
            </a:pPr>
            <a:r>
              <a:rPr lang="sv-SE" dirty="0"/>
              <a:t>och</a:t>
            </a:r>
          </a:p>
          <a:p>
            <a:pPr marL="0" indent="0" algn="ctr">
              <a:buNone/>
            </a:pPr>
            <a:r>
              <a:rPr lang="sv-SE" dirty="0"/>
              <a:t>rimliga förväntningar</a:t>
            </a:r>
          </a:p>
        </p:txBody>
      </p:sp>
    </p:spTree>
    <p:extLst>
      <p:ext uri="{BB962C8B-B14F-4D97-AF65-F5344CB8AC3E}">
        <p14:creationId xmlns:p14="http://schemas.microsoft.com/office/powerpoint/2010/main" val="3452582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336E12-4AB1-9440-A32E-F5CEFB5333B5}"/>
              </a:ext>
            </a:extLst>
          </p:cNvPr>
          <p:cNvSpPr>
            <a:spLocks noGrp="1"/>
          </p:cNvSpPr>
          <p:nvPr>
            <p:ph type="title"/>
          </p:nvPr>
        </p:nvSpPr>
        <p:spPr/>
        <p:txBody>
          <a:bodyPr/>
          <a:lstStyle/>
          <a:p>
            <a:r>
              <a:rPr lang="sv-SE" dirty="0"/>
              <a:t>Som den unge mannen sa</a:t>
            </a:r>
          </a:p>
        </p:txBody>
      </p:sp>
      <p:sp>
        <p:nvSpPr>
          <p:cNvPr id="3" name="Platshållare för innehåll 2">
            <a:extLst>
              <a:ext uri="{FF2B5EF4-FFF2-40B4-BE49-F238E27FC236}">
                <a16:creationId xmlns:a16="http://schemas.microsoft.com/office/drawing/2014/main" id="{906A8D7E-A8B5-C44D-BBCD-672F6A01760D}"/>
              </a:ext>
            </a:extLst>
          </p:cNvPr>
          <p:cNvSpPr>
            <a:spLocks noGrp="1"/>
          </p:cNvSpPr>
          <p:nvPr>
            <p:ph idx="1"/>
          </p:nvPr>
        </p:nvSpPr>
        <p:spPr/>
        <p:txBody>
          <a:bodyPr/>
          <a:lstStyle/>
          <a:p>
            <a:pPr marL="0" indent="0" algn="ctr">
              <a:buNone/>
            </a:pPr>
            <a:r>
              <a:rPr lang="sv-SE" sz="3600" dirty="0"/>
              <a:t>”Livet är hårt, orättvist och sedan dör man.”</a:t>
            </a:r>
          </a:p>
          <a:p>
            <a:pPr marL="0" indent="0" algn="ctr">
              <a:buNone/>
            </a:pPr>
            <a:endParaRPr lang="sv-SE" dirty="0"/>
          </a:p>
          <a:p>
            <a:pPr marL="0" indent="0" algn="ctr">
              <a:buNone/>
            </a:pPr>
            <a:endParaRPr lang="sv-SE" dirty="0"/>
          </a:p>
          <a:p>
            <a:pPr marL="0" indent="0" algn="ctr">
              <a:buNone/>
            </a:pPr>
            <a:r>
              <a:rPr lang="sv-SE" dirty="0"/>
              <a:t>Och jag</a:t>
            </a:r>
          </a:p>
          <a:p>
            <a:pPr marL="0" indent="0" algn="ctr">
              <a:buNone/>
            </a:pPr>
            <a:r>
              <a:rPr lang="sv-SE" dirty="0"/>
              <a:t>föll som en fura i storm</a:t>
            </a:r>
          </a:p>
          <a:p>
            <a:pPr marL="0" indent="0" algn="ctr">
              <a:buNone/>
            </a:pPr>
            <a:endParaRPr lang="sv-SE" dirty="0"/>
          </a:p>
          <a:p>
            <a:pPr marL="0" indent="0" algn="ctr">
              <a:buNone/>
            </a:pPr>
            <a:endParaRPr lang="sv-SE" dirty="0"/>
          </a:p>
        </p:txBody>
      </p:sp>
    </p:spTree>
    <p:extLst>
      <p:ext uri="{BB962C8B-B14F-4D97-AF65-F5344CB8AC3E}">
        <p14:creationId xmlns:p14="http://schemas.microsoft.com/office/powerpoint/2010/main" val="3337080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C26572-20A0-5040-8C63-1888E910DACA}"/>
              </a:ext>
            </a:extLst>
          </p:cNvPr>
          <p:cNvSpPr>
            <a:spLocks noGrp="1"/>
          </p:cNvSpPr>
          <p:nvPr>
            <p:ph type="title"/>
          </p:nvPr>
        </p:nvSpPr>
        <p:spPr/>
        <p:txBody>
          <a:bodyPr/>
          <a:lstStyle/>
          <a:p>
            <a:r>
              <a:rPr lang="sv-SE" dirty="0"/>
              <a:t>PAUS</a:t>
            </a:r>
          </a:p>
        </p:txBody>
      </p:sp>
      <p:sp>
        <p:nvSpPr>
          <p:cNvPr id="3" name="Platshållare för innehåll 2">
            <a:extLst>
              <a:ext uri="{FF2B5EF4-FFF2-40B4-BE49-F238E27FC236}">
                <a16:creationId xmlns:a16="http://schemas.microsoft.com/office/drawing/2014/main" id="{2F4688D6-1339-DA45-BD25-65003985C57C}"/>
              </a:ext>
            </a:extLst>
          </p:cNvPr>
          <p:cNvSpPr>
            <a:spLocks noGrp="1"/>
          </p:cNvSpPr>
          <p:nvPr>
            <p:ph idx="1"/>
          </p:nvPr>
        </p:nvSpPr>
        <p:spPr>
          <a:xfrm>
            <a:off x="609600" y="1166018"/>
            <a:ext cx="10972800" cy="5525068"/>
          </a:xfrm>
        </p:spPr>
        <p:txBody>
          <a:bodyPr/>
          <a:lstStyle/>
          <a:p>
            <a:pPr marL="0" indent="0" algn="ctr">
              <a:buNone/>
            </a:pPr>
            <a:r>
              <a:rPr lang="sv-SE" dirty="0"/>
              <a:t>för fika och mingel</a:t>
            </a:r>
          </a:p>
          <a:p>
            <a:pPr marL="0" indent="0" algn="ctr">
              <a:buNone/>
            </a:pPr>
            <a:endParaRPr lang="sv-SE" dirty="0"/>
          </a:p>
          <a:p>
            <a:pPr marL="0" indent="0" algn="ctr">
              <a:buNone/>
            </a:pPr>
            <a:endParaRPr lang="sv-SE" dirty="0"/>
          </a:p>
        </p:txBody>
      </p:sp>
      <p:pic>
        <p:nvPicPr>
          <p:cNvPr id="5" name="Bildobjekt 4">
            <a:extLst>
              <a:ext uri="{FF2B5EF4-FFF2-40B4-BE49-F238E27FC236}">
                <a16:creationId xmlns:a16="http://schemas.microsoft.com/office/drawing/2014/main" id="{C8E301BD-98C3-6F4B-9CE1-7E0C77A0E2F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048000" y="1857829"/>
            <a:ext cx="6096000" cy="3672114"/>
          </a:xfrm>
          <a:prstGeom prst="rect">
            <a:avLst/>
          </a:prstGeom>
        </p:spPr>
      </p:pic>
      <p:sp>
        <p:nvSpPr>
          <p:cNvPr id="6" name="textruta 5">
            <a:extLst>
              <a:ext uri="{FF2B5EF4-FFF2-40B4-BE49-F238E27FC236}">
                <a16:creationId xmlns:a16="http://schemas.microsoft.com/office/drawing/2014/main" id="{3999EEEE-015D-334D-AD4D-BE05A956C926}"/>
              </a:ext>
            </a:extLst>
          </p:cNvPr>
          <p:cNvSpPr txBox="1"/>
          <p:nvPr/>
        </p:nvSpPr>
        <p:spPr>
          <a:xfrm>
            <a:off x="1287632" y="5879682"/>
            <a:ext cx="9616735" cy="461665"/>
          </a:xfrm>
          <a:prstGeom prst="rect">
            <a:avLst/>
          </a:prstGeom>
          <a:noFill/>
        </p:spPr>
        <p:txBody>
          <a:bodyPr wrap="none" rtlCol="0">
            <a:spAutoFit/>
          </a:bodyPr>
          <a:lstStyle/>
          <a:p>
            <a:r>
              <a:rPr lang="sv-SE" sz="2400" dirty="0"/>
              <a:t>och sedan tid för frågor och reflektioner innan föreläsningen fortsätter</a:t>
            </a:r>
          </a:p>
        </p:txBody>
      </p:sp>
    </p:spTree>
    <p:extLst>
      <p:ext uri="{BB962C8B-B14F-4D97-AF65-F5344CB8AC3E}">
        <p14:creationId xmlns:p14="http://schemas.microsoft.com/office/powerpoint/2010/main" val="130443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ruta 5"/>
          <p:cNvSpPr txBox="1">
            <a:spLocks noChangeArrowheads="1"/>
          </p:cNvSpPr>
          <p:nvPr/>
        </p:nvSpPr>
        <p:spPr bwMode="auto">
          <a:xfrm>
            <a:off x="4197715" y="6207125"/>
            <a:ext cx="3567734" cy="523220"/>
          </a:xfrm>
          <a:prstGeom prst="rect">
            <a:avLst/>
          </a:prstGeom>
          <a:noFill/>
          <a:ln w="9525">
            <a:noFill/>
            <a:miter lim="800000"/>
            <a:headEnd/>
            <a:tailEnd/>
          </a:ln>
        </p:spPr>
        <p:txBody>
          <a:bodyPr wrap="square">
            <a:prstTxWarp prst="textNoShape">
              <a:avLst/>
            </a:prstTxWarp>
            <a:spAutoFit/>
          </a:bodyPr>
          <a:lstStyle/>
          <a:p>
            <a:r>
              <a:rPr lang="sv-SE" sz="2400" b="1" dirty="0">
                <a:latin typeface="Calibri" charset="0"/>
              </a:rPr>
              <a:t>  </a:t>
            </a:r>
            <a:r>
              <a:rPr lang="sv-SE" sz="2800" b="1" dirty="0">
                <a:solidFill>
                  <a:srgbClr val="FF0000"/>
                </a:solidFill>
                <a:latin typeface="Calibri" charset="0"/>
              </a:rPr>
              <a:t>utmanande situation</a:t>
            </a:r>
          </a:p>
        </p:txBody>
      </p:sp>
      <p:sp>
        <p:nvSpPr>
          <p:cNvPr id="7" name="Upp 6"/>
          <p:cNvSpPr/>
          <p:nvPr/>
        </p:nvSpPr>
        <p:spPr>
          <a:xfrm>
            <a:off x="5638178" y="5062537"/>
            <a:ext cx="288925" cy="1144588"/>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a:p>
        </p:txBody>
      </p:sp>
      <p:cxnSp>
        <p:nvCxnSpPr>
          <p:cNvPr id="14" name="Rak pil 13"/>
          <p:cNvCxnSpPr>
            <a:cxnSpLocks/>
          </p:cNvCxnSpPr>
          <p:nvPr/>
        </p:nvCxnSpPr>
        <p:spPr>
          <a:xfrm flipV="1">
            <a:off x="6022975" y="2139098"/>
            <a:ext cx="1742474" cy="2672079"/>
          </a:xfrm>
          <a:prstGeom prst="straightConnector1">
            <a:avLst/>
          </a:prstGeom>
          <a:ln w="123825">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46088" name="textruta 15"/>
          <p:cNvSpPr txBox="1">
            <a:spLocks noChangeArrowheads="1"/>
          </p:cNvSpPr>
          <p:nvPr/>
        </p:nvSpPr>
        <p:spPr bwMode="auto">
          <a:xfrm>
            <a:off x="1757363" y="1308100"/>
            <a:ext cx="3187700" cy="1261884"/>
          </a:xfrm>
          <a:prstGeom prst="rect">
            <a:avLst/>
          </a:prstGeom>
          <a:noFill/>
          <a:ln w="9525">
            <a:noFill/>
            <a:miter lim="800000"/>
            <a:headEnd/>
            <a:tailEnd/>
          </a:ln>
        </p:spPr>
        <p:txBody>
          <a:bodyPr>
            <a:prstTxWarp prst="textNoShape">
              <a:avLst/>
            </a:prstTxWarp>
            <a:spAutoFit/>
          </a:bodyPr>
          <a:lstStyle/>
          <a:p>
            <a:pPr>
              <a:defRPr/>
            </a:pPr>
            <a:r>
              <a:rPr lang="sv-SE" sz="2800" b="1" dirty="0">
                <a:solidFill>
                  <a:srgbClr val="FF0000"/>
                </a:solidFill>
                <a:latin typeface="Calibri" pitchFamily="-102" charset="0"/>
                <a:ea typeface="ＭＳ Ｐゴシック" pitchFamily="-103" charset="-128"/>
                <a:cs typeface="ＭＳ Ｐゴシック" pitchFamily="-103" charset="-128"/>
              </a:rPr>
              <a:t>FRÅN</a:t>
            </a:r>
          </a:p>
          <a:p>
            <a:pPr>
              <a:defRPr/>
            </a:pPr>
            <a:r>
              <a:rPr lang="sv-SE" sz="2800" b="1" dirty="0">
                <a:solidFill>
                  <a:srgbClr val="FF0000"/>
                </a:solidFill>
                <a:latin typeface="Calibri" pitchFamily="-102" charset="0"/>
                <a:ea typeface="ＭＳ Ｐゴシック" pitchFamily="-103" charset="-128"/>
                <a:cs typeface="ＭＳ Ｐゴシック" pitchFamily="-103" charset="-128"/>
              </a:rPr>
              <a:t>undvika eller kamp</a:t>
            </a:r>
          </a:p>
          <a:p>
            <a:pPr>
              <a:defRPr/>
            </a:pPr>
            <a:endParaRPr lang="sv-SE" sz="2000" dirty="0">
              <a:latin typeface="Calibri" pitchFamily="-102" charset="0"/>
              <a:ea typeface="ＭＳ Ｐゴシック" pitchFamily="-103" charset="-128"/>
              <a:cs typeface="ＭＳ Ｐゴシック" pitchFamily="-103" charset="-128"/>
            </a:endParaRPr>
          </a:p>
        </p:txBody>
      </p:sp>
      <p:sp>
        <p:nvSpPr>
          <p:cNvPr id="46089" name="textruta 16"/>
          <p:cNvSpPr txBox="1">
            <a:spLocks noChangeArrowheads="1"/>
          </p:cNvSpPr>
          <p:nvPr/>
        </p:nvSpPr>
        <p:spPr bwMode="auto">
          <a:xfrm>
            <a:off x="7889876" y="1308101"/>
            <a:ext cx="2189163" cy="954107"/>
          </a:xfrm>
          <a:prstGeom prst="rect">
            <a:avLst/>
          </a:prstGeom>
          <a:noFill/>
          <a:ln w="9525">
            <a:noFill/>
            <a:miter lim="800000"/>
            <a:headEnd/>
            <a:tailEnd/>
          </a:ln>
        </p:spPr>
        <p:txBody>
          <a:bodyPr>
            <a:prstTxWarp prst="textNoShape">
              <a:avLst/>
            </a:prstTxWarp>
            <a:spAutoFit/>
          </a:bodyPr>
          <a:lstStyle/>
          <a:p>
            <a:pPr>
              <a:defRPr/>
            </a:pPr>
            <a:r>
              <a:rPr lang="sv-SE" sz="2800" b="1" dirty="0">
                <a:solidFill>
                  <a:srgbClr val="008000"/>
                </a:solidFill>
                <a:latin typeface="Calibri" pitchFamily="-102" charset="0"/>
                <a:ea typeface="ＭＳ Ｐゴシック" pitchFamily="-103" charset="-128"/>
                <a:cs typeface="ＭＳ Ｐゴシック" pitchFamily="-103" charset="-128"/>
              </a:rPr>
              <a:t>TILL</a:t>
            </a:r>
          </a:p>
          <a:p>
            <a:pPr>
              <a:defRPr/>
            </a:pPr>
            <a:r>
              <a:rPr lang="sv-SE" sz="2800" b="1" dirty="0">
                <a:solidFill>
                  <a:srgbClr val="008000"/>
                </a:solidFill>
                <a:latin typeface="Calibri" pitchFamily="-102" charset="0"/>
                <a:ea typeface="ＭＳ Ｐゴシック" pitchFamily="-103" charset="-128"/>
                <a:cs typeface="ＭＳ Ｐゴシック" pitchFamily="-103" charset="-128"/>
              </a:rPr>
              <a:t>uppnå</a:t>
            </a:r>
          </a:p>
        </p:txBody>
      </p:sp>
      <p:sp>
        <p:nvSpPr>
          <p:cNvPr id="28684" name="textruta 20"/>
          <p:cNvSpPr txBox="1">
            <a:spLocks noChangeArrowheads="1"/>
          </p:cNvSpPr>
          <p:nvPr/>
        </p:nvSpPr>
        <p:spPr bwMode="auto">
          <a:xfrm>
            <a:off x="2159000" y="2447925"/>
            <a:ext cx="237566" cy="369332"/>
          </a:xfrm>
          <a:prstGeom prst="rect">
            <a:avLst/>
          </a:prstGeom>
          <a:noFill/>
          <a:ln w="9525">
            <a:noFill/>
            <a:miter lim="800000"/>
            <a:headEnd/>
            <a:tailEnd/>
          </a:ln>
        </p:spPr>
        <p:txBody>
          <a:bodyPr wrap="none">
            <a:prstTxWarp prst="textNoShape">
              <a:avLst/>
            </a:prstTxWarp>
            <a:spAutoFit/>
          </a:bodyPr>
          <a:lstStyle/>
          <a:p>
            <a:r>
              <a:rPr lang="sv-SE">
                <a:latin typeface="Calibri" charset="0"/>
              </a:rPr>
              <a:t> </a:t>
            </a:r>
          </a:p>
        </p:txBody>
      </p:sp>
      <p:sp>
        <p:nvSpPr>
          <p:cNvPr id="46093" name="textruta 22"/>
          <p:cNvSpPr txBox="1">
            <a:spLocks noChangeArrowheads="1"/>
          </p:cNvSpPr>
          <p:nvPr/>
        </p:nvSpPr>
        <p:spPr bwMode="auto">
          <a:xfrm>
            <a:off x="3936559" y="581554"/>
            <a:ext cx="3692161" cy="523220"/>
          </a:xfrm>
          <a:prstGeom prst="rect">
            <a:avLst/>
          </a:prstGeom>
          <a:noFill/>
          <a:ln w="9525">
            <a:noFill/>
            <a:miter lim="800000"/>
            <a:headEnd/>
            <a:tailEnd/>
          </a:ln>
        </p:spPr>
        <p:txBody>
          <a:bodyPr wrap="square">
            <a:prstTxWarp prst="textNoShape">
              <a:avLst/>
            </a:prstTxWarp>
            <a:spAutoFit/>
          </a:bodyPr>
          <a:lstStyle/>
          <a:p>
            <a:pPr>
              <a:defRPr/>
            </a:pPr>
            <a:r>
              <a:rPr lang="sv-SE" sz="2400" b="1" dirty="0">
                <a:latin typeface="Calibri" pitchFamily="-102" charset="0"/>
                <a:ea typeface="ＭＳ Ｐゴシック" pitchFamily="-103" charset="-128"/>
                <a:cs typeface="ＭＳ Ｐゴシック" pitchFamily="-103" charset="-128"/>
              </a:rPr>
              <a:t> </a:t>
            </a:r>
            <a:r>
              <a:rPr lang="sv-SE" sz="2800" b="1" dirty="0">
                <a:solidFill>
                  <a:schemeClr val="accent4">
                    <a:lumMod val="10000"/>
                  </a:schemeClr>
                </a:solidFill>
                <a:latin typeface="Calibri" pitchFamily="-102" charset="0"/>
                <a:ea typeface="ＭＳ Ｐゴシック" pitchFamily="-103" charset="-128"/>
                <a:cs typeface="ＭＳ Ｐゴシック" pitchFamily="-103" charset="-128"/>
              </a:rPr>
              <a:t>valt beteendes riktning</a:t>
            </a:r>
          </a:p>
        </p:txBody>
      </p:sp>
      <p:sp>
        <p:nvSpPr>
          <p:cNvPr id="20" name="Upp 19">
            <a:extLst>
              <a:ext uri="{FF2B5EF4-FFF2-40B4-BE49-F238E27FC236}">
                <a16:creationId xmlns:a16="http://schemas.microsoft.com/office/drawing/2014/main" id="{9F137E20-35F6-A54E-B64C-D233D68BD307}"/>
              </a:ext>
            </a:extLst>
          </p:cNvPr>
          <p:cNvSpPr/>
          <p:nvPr/>
        </p:nvSpPr>
        <p:spPr>
          <a:xfrm rot="19453012" flipH="1">
            <a:off x="4343473" y="2149909"/>
            <a:ext cx="307436" cy="2991827"/>
          </a:xfrm>
          <a:prstGeom prst="up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a:p>
        </p:txBody>
      </p:sp>
    </p:spTree>
    <p:extLst>
      <p:ext uri="{BB962C8B-B14F-4D97-AF65-F5344CB8AC3E}">
        <p14:creationId xmlns:p14="http://schemas.microsoft.com/office/powerpoint/2010/main" val="727554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ubrik 1">
            <a:extLst>
              <a:ext uri="{FF2B5EF4-FFF2-40B4-BE49-F238E27FC236}">
                <a16:creationId xmlns:a16="http://schemas.microsoft.com/office/drawing/2014/main" id="{512BD481-3F8C-874E-B4B7-248814943AD1}"/>
              </a:ext>
            </a:extLst>
          </p:cNvPr>
          <p:cNvSpPr>
            <a:spLocks noGrp="1"/>
          </p:cNvSpPr>
          <p:nvPr>
            <p:ph type="title"/>
          </p:nvPr>
        </p:nvSpPr>
        <p:spPr/>
        <p:txBody>
          <a:bodyPr/>
          <a:lstStyle/>
          <a:p>
            <a:r>
              <a:rPr lang="sv-SE" altLang="sv-SE">
                <a:ea typeface="ＭＳ Ｐゴシック" panose="020B0600070205080204" pitchFamily="34" charset="-128"/>
              </a:rPr>
              <a:t>ACT</a:t>
            </a:r>
          </a:p>
        </p:txBody>
      </p:sp>
      <p:sp>
        <p:nvSpPr>
          <p:cNvPr id="3" name="Platshållare för innehåll 2">
            <a:extLst>
              <a:ext uri="{FF2B5EF4-FFF2-40B4-BE49-F238E27FC236}">
                <a16:creationId xmlns:a16="http://schemas.microsoft.com/office/drawing/2014/main" id="{B33F7282-2D74-AF40-A172-9200096015A2}"/>
              </a:ext>
            </a:extLst>
          </p:cNvPr>
          <p:cNvSpPr>
            <a:spLocks noGrp="1"/>
          </p:cNvSpPr>
          <p:nvPr>
            <p:ph idx="1"/>
          </p:nvPr>
        </p:nvSpPr>
        <p:spPr>
          <a:xfrm>
            <a:off x="1981200" y="1268413"/>
            <a:ext cx="8229600" cy="5251450"/>
          </a:xfrm>
        </p:spPr>
        <p:txBody>
          <a:bodyPr>
            <a:normAutofit fontScale="85000" lnSpcReduction="10000"/>
          </a:bodyPr>
          <a:lstStyle/>
          <a:p>
            <a:pPr marL="0" indent="0" algn="ctr">
              <a:spcBef>
                <a:spcPct val="0"/>
              </a:spcBef>
              <a:buNone/>
              <a:defRPr/>
            </a:pPr>
            <a:r>
              <a:rPr lang="sv-SE" altLang="sv-SE" dirty="0"/>
              <a:t>ACT </a:t>
            </a:r>
            <a:r>
              <a:rPr lang="mr-IN" altLang="sv-SE" dirty="0"/>
              <a:t>–</a:t>
            </a:r>
            <a:r>
              <a:rPr lang="sv-SE" altLang="sv-SE" dirty="0"/>
              <a:t> utveckling inom KBT</a:t>
            </a:r>
          </a:p>
          <a:p>
            <a:pPr marL="0" indent="0" algn="ctr">
              <a:spcBef>
                <a:spcPct val="0"/>
              </a:spcBef>
              <a:buNone/>
              <a:defRPr/>
            </a:pPr>
            <a:r>
              <a:rPr lang="sv-SE" altLang="sv-SE" dirty="0" err="1"/>
              <a:t>Acceptance</a:t>
            </a:r>
            <a:r>
              <a:rPr lang="sv-SE" altLang="sv-SE" dirty="0"/>
              <a:t> and </a:t>
            </a:r>
            <a:r>
              <a:rPr lang="sv-SE" altLang="sv-SE" dirty="0" err="1"/>
              <a:t>Commitment</a:t>
            </a:r>
            <a:r>
              <a:rPr lang="sv-SE" altLang="sv-SE" dirty="0"/>
              <a:t> </a:t>
            </a:r>
            <a:r>
              <a:rPr lang="sv-SE" altLang="sv-SE" dirty="0" err="1"/>
              <a:t>Therapy</a:t>
            </a:r>
            <a:r>
              <a:rPr lang="sv-SE" altLang="sv-SE" dirty="0"/>
              <a:t> (Hayes et al)</a:t>
            </a:r>
          </a:p>
          <a:p>
            <a:pPr>
              <a:defRPr/>
            </a:pPr>
            <a:endParaRPr lang="sv-SE" dirty="0"/>
          </a:p>
          <a:p>
            <a:pPr>
              <a:defRPr/>
            </a:pPr>
            <a:r>
              <a:rPr lang="sv-SE" dirty="0"/>
              <a:t>Handlar om att hjälpa människor att utveckla färdigheter att bli </a:t>
            </a:r>
            <a:r>
              <a:rPr lang="sv-SE" b="1" dirty="0">
                <a:solidFill>
                  <a:srgbClr val="002060"/>
                </a:solidFill>
              </a:rPr>
              <a:t>aktörer/chaufförer </a:t>
            </a:r>
            <a:r>
              <a:rPr lang="sv-SE" dirty="0"/>
              <a:t>i sina egna liv. Leva ett mer meningsfullt liv.</a:t>
            </a:r>
          </a:p>
          <a:p>
            <a:pPr>
              <a:defRPr/>
            </a:pPr>
            <a:r>
              <a:rPr lang="sv-SE" b="1" dirty="0">
                <a:solidFill>
                  <a:srgbClr val="002060"/>
                </a:solidFill>
              </a:rPr>
              <a:t>Många fastnar </a:t>
            </a:r>
            <a:r>
              <a:rPr lang="sv-SE" dirty="0"/>
              <a:t>i beteenderepertoarer som är impuls- och situationsstyrda utifrån vad man känner och tänker (undvikanden/säkerhetsbeteenden). </a:t>
            </a:r>
          </a:p>
          <a:p>
            <a:pPr>
              <a:defRPr/>
            </a:pPr>
            <a:r>
              <a:rPr lang="sv-SE" dirty="0"/>
              <a:t>ACT har fokus på att utveckla den del av hjärnan som kan </a:t>
            </a:r>
            <a:r>
              <a:rPr lang="sv-SE" b="1" dirty="0">
                <a:solidFill>
                  <a:srgbClr val="002060"/>
                </a:solidFill>
              </a:rPr>
              <a:t>”lägga märke till” </a:t>
            </a:r>
            <a:r>
              <a:rPr lang="sv-SE" dirty="0"/>
              <a:t>saker (medveten närvaro) och kunna ge plats för det man känner. </a:t>
            </a:r>
          </a:p>
        </p:txBody>
      </p:sp>
    </p:spTree>
    <p:extLst>
      <p:ext uri="{BB962C8B-B14F-4D97-AF65-F5344CB8AC3E}">
        <p14:creationId xmlns:p14="http://schemas.microsoft.com/office/powerpoint/2010/main" val="274414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E4825E-8DB2-CC43-AF2E-B2B652F99B8F}"/>
              </a:ext>
            </a:extLst>
          </p:cNvPr>
          <p:cNvSpPr>
            <a:spLocks noGrp="1"/>
          </p:cNvSpPr>
          <p:nvPr>
            <p:ph type="title"/>
          </p:nvPr>
        </p:nvSpPr>
        <p:spPr/>
        <p:txBody>
          <a:bodyPr/>
          <a:lstStyle/>
          <a:p>
            <a:r>
              <a:rPr lang="sv-SE" dirty="0"/>
              <a:t>enligt ACT</a:t>
            </a:r>
          </a:p>
        </p:txBody>
      </p:sp>
      <p:sp>
        <p:nvSpPr>
          <p:cNvPr id="3" name="Platshållare för innehåll 2">
            <a:extLst>
              <a:ext uri="{FF2B5EF4-FFF2-40B4-BE49-F238E27FC236}">
                <a16:creationId xmlns:a16="http://schemas.microsoft.com/office/drawing/2014/main" id="{D37BD8C3-8430-DE4C-86AF-F8CA5FF3ACD1}"/>
              </a:ext>
            </a:extLst>
          </p:cNvPr>
          <p:cNvSpPr>
            <a:spLocks noGrp="1"/>
          </p:cNvSpPr>
          <p:nvPr>
            <p:ph idx="1"/>
          </p:nvPr>
        </p:nvSpPr>
        <p:spPr/>
        <p:txBody>
          <a:bodyPr/>
          <a:lstStyle/>
          <a:p>
            <a:pPr marL="0" indent="0" algn="ctr">
              <a:buNone/>
            </a:pPr>
            <a:r>
              <a:rPr lang="sv-SE" dirty="0"/>
              <a:t>vidmakthålls vårt lidande av:</a:t>
            </a:r>
          </a:p>
          <a:p>
            <a:pPr marL="0" indent="0" algn="ctr">
              <a:buNone/>
            </a:pPr>
            <a:endParaRPr lang="sv-SE" dirty="0"/>
          </a:p>
          <a:p>
            <a:pPr marL="0" indent="0" algn="ctr">
              <a:buNone/>
            </a:pPr>
            <a:r>
              <a:rPr lang="sv-SE" dirty="0"/>
              <a:t>låg kontakt med nuet</a:t>
            </a:r>
          </a:p>
          <a:p>
            <a:pPr marL="0" indent="0" algn="ctr">
              <a:buNone/>
            </a:pPr>
            <a:r>
              <a:rPr lang="sv-SE" dirty="0"/>
              <a:t>upplevelsebaserat undvikande</a:t>
            </a:r>
          </a:p>
          <a:p>
            <a:pPr marL="0" indent="0" algn="ctr">
              <a:buNone/>
            </a:pPr>
            <a:r>
              <a:rPr lang="sv-SE" dirty="0"/>
              <a:t>fusion med tankar</a:t>
            </a:r>
          </a:p>
          <a:p>
            <a:pPr marL="0" indent="0" algn="ctr">
              <a:buNone/>
            </a:pPr>
            <a:r>
              <a:rPr lang="sv-SE" dirty="0" err="1"/>
              <a:t>storytelling</a:t>
            </a:r>
            <a:endParaRPr lang="sv-SE" dirty="0"/>
          </a:p>
          <a:p>
            <a:pPr marL="0" indent="0" algn="ctr">
              <a:buNone/>
            </a:pPr>
            <a:r>
              <a:rPr lang="sv-SE" dirty="0"/>
              <a:t>låg kontakt med värden</a:t>
            </a:r>
          </a:p>
          <a:p>
            <a:pPr marL="0" indent="0" algn="ctr">
              <a:buNone/>
            </a:pPr>
            <a:r>
              <a:rPr lang="sv-SE" dirty="0"/>
              <a:t>impulsiva/passiva beteenden</a:t>
            </a:r>
          </a:p>
        </p:txBody>
      </p:sp>
    </p:spTree>
    <p:extLst>
      <p:ext uri="{BB962C8B-B14F-4D97-AF65-F5344CB8AC3E}">
        <p14:creationId xmlns:p14="http://schemas.microsoft.com/office/powerpoint/2010/main" val="1824388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3A494D-316F-C248-9C7F-BD088F255736}"/>
              </a:ext>
            </a:extLst>
          </p:cNvPr>
          <p:cNvSpPr>
            <a:spLocks noGrp="1"/>
          </p:cNvSpPr>
          <p:nvPr>
            <p:ph type="title"/>
          </p:nvPr>
        </p:nvSpPr>
        <p:spPr/>
        <p:txBody>
          <a:bodyPr/>
          <a:lstStyle/>
          <a:p>
            <a:r>
              <a:rPr lang="sv-SE" dirty="0"/>
              <a:t>HÄLSA</a:t>
            </a:r>
          </a:p>
        </p:txBody>
      </p:sp>
      <p:sp>
        <p:nvSpPr>
          <p:cNvPr id="3" name="Platshållare för innehåll 2">
            <a:extLst>
              <a:ext uri="{FF2B5EF4-FFF2-40B4-BE49-F238E27FC236}">
                <a16:creationId xmlns:a16="http://schemas.microsoft.com/office/drawing/2014/main" id="{3BD1F771-057E-F94E-905B-D56D4B317016}"/>
              </a:ext>
            </a:extLst>
          </p:cNvPr>
          <p:cNvSpPr>
            <a:spLocks noGrp="1"/>
          </p:cNvSpPr>
          <p:nvPr>
            <p:ph idx="1"/>
          </p:nvPr>
        </p:nvSpPr>
        <p:spPr/>
        <p:txBody>
          <a:bodyPr/>
          <a:lstStyle/>
          <a:p>
            <a:pPr marL="0" indent="0" algn="ctr">
              <a:buNone/>
            </a:pPr>
            <a:r>
              <a:rPr lang="sv-SE" dirty="0"/>
              <a:t>är resultatet av motsatsen</a:t>
            </a:r>
          </a:p>
          <a:p>
            <a:pPr marL="0" indent="0" algn="ctr">
              <a:buNone/>
            </a:pPr>
            <a:endParaRPr lang="sv-SE" dirty="0"/>
          </a:p>
          <a:p>
            <a:pPr marL="0" indent="0" algn="ctr">
              <a:buNone/>
            </a:pPr>
            <a:r>
              <a:rPr lang="sv-SE" dirty="0"/>
              <a:t>medveten närvaro</a:t>
            </a:r>
          </a:p>
          <a:p>
            <a:pPr marL="0" indent="0" algn="ctr">
              <a:buNone/>
            </a:pPr>
            <a:r>
              <a:rPr lang="sv-SE" dirty="0"/>
              <a:t>acceptans</a:t>
            </a:r>
          </a:p>
          <a:p>
            <a:pPr marL="0" indent="0" algn="ctr">
              <a:buNone/>
            </a:pPr>
            <a:r>
              <a:rPr lang="sv-SE" dirty="0"/>
              <a:t>kunna ha tankar utan att vara dem</a:t>
            </a:r>
          </a:p>
          <a:p>
            <a:pPr marL="0" indent="0" algn="ctr">
              <a:buNone/>
            </a:pPr>
            <a:r>
              <a:rPr lang="sv-SE" dirty="0"/>
              <a:t>jag som sammanhang</a:t>
            </a:r>
          </a:p>
          <a:p>
            <a:pPr marL="0" indent="0" algn="ctr">
              <a:buNone/>
            </a:pPr>
            <a:r>
              <a:rPr lang="sv-SE" dirty="0"/>
              <a:t>vet vad som är viktigt på riktigt</a:t>
            </a:r>
          </a:p>
          <a:p>
            <a:pPr marL="0" indent="0" algn="ctr">
              <a:buNone/>
            </a:pPr>
            <a:r>
              <a:rPr lang="sv-SE" dirty="0"/>
              <a:t>gör det som tar mig dit</a:t>
            </a:r>
          </a:p>
        </p:txBody>
      </p:sp>
    </p:spTree>
    <p:extLst>
      <p:ext uri="{BB962C8B-B14F-4D97-AF65-F5344CB8AC3E}">
        <p14:creationId xmlns:p14="http://schemas.microsoft.com/office/powerpoint/2010/main" val="3497831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ubrik 1">
            <a:extLst>
              <a:ext uri="{FF2B5EF4-FFF2-40B4-BE49-F238E27FC236}">
                <a16:creationId xmlns:a16="http://schemas.microsoft.com/office/drawing/2014/main" id="{DDE0BAF7-DD1E-0C4B-A4D0-83AA001B0C09}"/>
              </a:ext>
            </a:extLst>
          </p:cNvPr>
          <p:cNvSpPr>
            <a:spLocks noGrp="1" noChangeArrowheads="1"/>
          </p:cNvSpPr>
          <p:nvPr>
            <p:ph type="title"/>
          </p:nvPr>
        </p:nvSpPr>
        <p:spPr/>
        <p:txBody>
          <a:bodyPr/>
          <a:lstStyle/>
          <a:p>
            <a:pPr eaLnBrk="1" hangingPunct="1"/>
            <a:r>
              <a:rPr lang="sv-SE" altLang="sv-SE">
                <a:ea typeface="ＭＳ Ｐゴシック" panose="020B0600070205080204" pitchFamily="34" charset="-128"/>
              </a:rPr>
              <a:t>För att möta någon annan,</a:t>
            </a:r>
          </a:p>
        </p:txBody>
      </p:sp>
      <p:sp>
        <p:nvSpPr>
          <p:cNvPr id="29698" name="Platshållare för innehåll 2">
            <a:extLst>
              <a:ext uri="{FF2B5EF4-FFF2-40B4-BE49-F238E27FC236}">
                <a16:creationId xmlns:a16="http://schemas.microsoft.com/office/drawing/2014/main" id="{2DBB0E2B-18DA-6847-828B-AA76C2127632}"/>
              </a:ext>
            </a:extLst>
          </p:cNvPr>
          <p:cNvSpPr>
            <a:spLocks noGrp="1" noChangeArrowheads="1"/>
          </p:cNvSpPr>
          <p:nvPr>
            <p:ph idx="1"/>
          </p:nvPr>
        </p:nvSpPr>
        <p:spPr/>
        <p:txBody>
          <a:bodyPr/>
          <a:lstStyle/>
          <a:p>
            <a:pPr algn="ctr" eaLnBrk="1" hangingPunct="1">
              <a:buFontTx/>
              <a:buNone/>
            </a:pPr>
            <a:endParaRPr lang="sv-SE" altLang="sv-SE" dirty="0">
              <a:ea typeface="ＭＳ Ｐゴシック" panose="020B0600070205080204" pitchFamily="34" charset="-128"/>
            </a:endParaRPr>
          </a:p>
          <a:p>
            <a:pPr algn="ctr" eaLnBrk="1" hangingPunct="1">
              <a:buFontTx/>
              <a:buNone/>
            </a:pPr>
            <a:endParaRPr lang="sv-SE" altLang="sv-SE" dirty="0">
              <a:ea typeface="ＭＳ Ｐゴシック" panose="020B0600070205080204" pitchFamily="34" charset="-128"/>
            </a:endParaRPr>
          </a:p>
          <a:p>
            <a:pPr algn="ctr" eaLnBrk="1" hangingPunct="1">
              <a:buFontTx/>
              <a:buNone/>
            </a:pPr>
            <a:r>
              <a:rPr lang="sv-SE" altLang="sv-SE" dirty="0">
                <a:ea typeface="ＭＳ Ｐゴシック" panose="020B0600070205080204" pitchFamily="34" charset="-128"/>
              </a:rPr>
              <a:t>behöver jag klara av att möta mig själv.</a:t>
            </a:r>
          </a:p>
          <a:p>
            <a:pPr algn="ctr" eaLnBrk="1" hangingPunct="1">
              <a:buFontTx/>
              <a:buNone/>
            </a:pPr>
            <a:endParaRPr lang="sv-SE" altLang="sv-SE" dirty="0">
              <a:ea typeface="ＭＳ Ｐゴシック" panose="020B0600070205080204" pitchFamily="34" charset="-128"/>
            </a:endParaRPr>
          </a:p>
          <a:p>
            <a:pPr algn="ctr" eaLnBrk="1" hangingPunct="1">
              <a:buFontTx/>
              <a:buNone/>
            </a:pPr>
            <a:endParaRPr lang="sv-SE" altLang="sv-SE" dirty="0">
              <a:ea typeface="ＭＳ Ｐゴシック" panose="020B0600070205080204" pitchFamily="34" charset="-128"/>
            </a:endParaRPr>
          </a:p>
          <a:p>
            <a:pPr algn="ctr" eaLnBrk="1" hangingPunct="1">
              <a:buFontTx/>
              <a:buNone/>
            </a:pPr>
            <a:endParaRPr lang="sv-SE" altLang="sv-SE" dirty="0">
              <a:ea typeface="ＭＳ Ｐゴシック" panose="020B0600070205080204" pitchFamily="34" charset="-128"/>
            </a:endParaRPr>
          </a:p>
          <a:p>
            <a:pPr algn="ctr" eaLnBrk="1" hangingPunct="1">
              <a:buFontTx/>
              <a:buNone/>
            </a:pPr>
            <a:r>
              <a:rPr lang="sv-SE" altLang="sv-SE" dirty="0">
                <a:ea typeface="ＭＳ Ｐゴシック" panose="020B0600070205080204" pitchFamily="34" charset="-128"/>
              </a:rPr>
              <a:t>Vad väcks i mig i situationen?</a:t>
            </a:r>
          </a:p>
        </p:txBody>
      </p:sp>
      <p:grpSp>
        <p:nvGrpSpPr>
          <p:cNvPr id="29699" name="Group 18">
            <a:extLst>
              <a:ext uri="{FF2B5EF4-FFF2-40B4-BE49-F238E27FC236}">
                <a16:creationId xmlns:a16="http://schemas.microsoft.com/office/drawing/2014/main" id="{407B3446-C9CA-0442-A4AB-0EBFB8A14FF7}"/>
              </a:ext>
            </a:extLst>
          </p:cNvPr>
          <p:cNvGrpSpPr>
            <a:grpSpLocks/>
          </p:cNvGrpSpPr>
          <p:nvPr/>
        </p:nvGrpSpPr>
        <p:grpSpPr bwMode="auto">
          <a:xfrm>
            <a:off x="2508025" y="3542192"/>
            <a:ext cx="674687" cy="2414588"/>
            <a:chOff x="884" y="527"/>
            <a:chExt cx="414" cy="1647"/>
          </a:xfrm>
        </p:grpSpPr>
        <p:sp>
          <p:nvSpPr>
            <p:cNvPr id="29700" name="Oval 19">
              <a:extLst>
                <a:ext uri="{FF2B5EF4-FFF2-40B4-BE49-F238E27FC236}">
                  <a16:creationId xmlns:a16="http://schemas.microsoft.com/office/drawing/2014/main" id="{89A8F399-A3FB-2842-857E-A9E8E8DFD6B2}"/>
                </a:ext>
              </a:extLst>
            </p:cNvPr>
            <p:cNvSpPr>
              <a:spLocks noChangeArrowheads="1"/>
            </p:cNvSpPr>
            <p:nvPr/>
          </p:nvSpPr>
          <p:spPr bwMode="auto">
            <a:xfrm rot="-178509">
              <a:off x="884" y="845"/>
              <a:ext cx="349" cy="856"/>
            </a:xfrm>
            <a:prstGeom prst="ellipse">
              <a:avLst/>
            </a:prstGeom>
            <a:solidFill>
              <a:srgbClr val="00FFFF"/>
            </a:solidFill>
            <a:ln w="190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sv-SE" altLang="sv-SE" sz="1800">
                <a:latin typeface="Calibri" panose="020F0502020204030204" pitchFamily="34" charset="0"/>
              </a:endParaRPr>
            </a:p>
          </p:txBody>
        </p:sp>
        <p:grpSp>
          <p:nvGrpSpPr>
            <p:cNvPr id="29701" name="Group 20">
              <a:extLst>
                <a:ext uri="{FF2B5EF4-FFF2-40B4-BE49-F238E27FC236}">
                  <a16:creationId xmlns:a16="http://schemas.microsoft.com/office/drawing/2014/main" id="{A6696A52-D267-E446-83BE-EE38AEEED2B1}"/>
                </a:ext>
              </a:extLst>
            </p:cNvPr>
            <p:cNvGrpSpPr>
              <a:grpSpLocks/>
            </p:cNvGrpSpPr>
            <p:nvPr/>
          </p:nvGrpSpPr>
          <p:grpSpPr bwMode="auto">
            <a:xfrm rot="292401">
              <a:off x="886" y="527"/>
              <a:ext cx="414" cy="1647"/>
              <a:chOff x="431" y="1162"/>
              <a:chExt cx="414" cy="1647"/>
            </a:xfrm>
          </p:grpSpPr>
          <p:sp>
            <p:nvSpPr>
              <p:cNvPr id="29702" name="Oval 21">
                <a:extLst>
                  <a:ext uri="{FF2B5EF4-FFF2-40B4-BE49-F238E27FC236}">
                    <a16:creationId xmlns:a16="http://schemas.microsoft.com/office/drawing/2014/main" id="{EA7BC375-0909-DE4B-9BAB-BC49969675FA}"/>
                  </a:ext>
                </a:extLst>
              </p:cNvPr>
              <p:cNvSpPr>
                <a:spLocks noChangeArrowheads="1"/>
              </p:cNvSpPr>
              <p:nvPr/>
            </p:nvSpPr>
            <p:spPr bwMode="auto">
              <a:xfrm rot="-686209">
                <a:off x="431" y="1162"/>
                <a:ext cx="210" cy="311"/>
              </a:xfrm>
              <a:prstGeom prst="ellipse">
                <a:avLst/>
              </a:prstGeom>
              <a:solidFill>
                <a:srgbClr val="00FFFF"/>
              </a:solidFill>
              <a:ln w="190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sv-SE" altLang="sv-SE" sz="1800">
                  <a:latin typeface="Calibri" panose="020F0502020204030204" pitchFamily="34" charset="0"/>
                </a:endParaRPr>
              </a:p>
            </p:txBody>
          </p:sp>
          <p:sp>
            <p:nvSpPr>
              <p:cNvPr id="29703" name="Line 22">
                <a:extLst>
                  <a:ext uri="{FF2B5EF4-FFF2-40B4-BE49-F238E27FC236}">
                    <a16:creationId xmlns:a16="http://schemas.microsoft.com/office/drawing/2014/main" id="{4BFA2E06-3EF7-834A-9B14-4DE8BECC8A8E}"/>
                  </a:ext>
                </a:extLst>
              </p:cNvPr>
              <p:cNvSpPr>
                <a:spLocks noChangeShapeType="1"/>
              </p:cNvSpPr>
              <p:nvPr/>
            </p:nvSpPr>
            <p:spPr bwMode="auto">
              <a:xfrm rot="21028153" flipH="1">
                <a:off x="525" y="2313"/>
                <a:ext cx="70" cy="4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29704" name="Line 23">
                <a:extLst>
                  <a:ext uri="{FF2B5EF4-FFF2-40B4-BE49-F238E27FC236}">
                    <a16:creationId xmlns:a16="http://schemas.microsoft.com/office/drawing/2014/main" id="{34758BA7-EE1F-C649-A48E-F4FCAB0179C5}"/>
                  </a:ext>
                </a:extLst>
              </p:cNvPr>
              <p:cNvSpPr>
                <a:spLocks noChangeShapeType="1"/>
              </p:cNvSpPr>
              <p:nvPr/>
            </p:nvSpPr>
            <p:spPr bwMode="auto">
              <a:xfrm rot="21028153" flipH="1">
                <a:off x="662" y="2329"/>
                <a:ext cx="35" cy="3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29705" name="Line 24">
                <a:extLst>
                  <a:ext uri="{FF2B5EF4-FFF2-40B4-BE49-F238E27FC236}">
                    <a16:creationId xmlns:a16="http://schemas.microsoft.com/office/drawing/2014/main" id="{BFB0CBEF-CA97-4142-B5B1-9F05F97CF440}"/>
                  </a:ext>
                </a:extLst>
              </p:cNvPr>
              <p:cNvSpPr>
                <a:spLocks noChangeShapeType="1"/>
              </p:cNvSpPr>
              <p:nvPr/>
            </p:nvSpPr>
            <p:spPr bwMode="auto">
              <a:xfrm rot="-571847">
                <a:off x="776" y="1713"/>
                <a:ext cx="69" cy="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29706" name="Line 25">
                <a:extLst>
                  <a:ext uri="{FF2B5EF4-FFF2-40B4-BE49-F238E27FC236}">
                    <a16:creationId xmlns:a16="http://schemas.microsoft.com/office/drawing/2014/main" id="{B812EF1A-5B0D-C643-B835-40CFAB7FF6AB}"/>
                  </a:ext>
                </a:extLst>
              </p:cNvPr>
              <p:cNvSpPr>
                <a:spLocks noChangeShapeType="1"/>
              </p:cNvSpPr>
              <p:nvPr/>
            </p:nvSpPr>
            <p:spPr bwMode="auto">
              <a:xfrm rot="-571847">
                <a:off x="539" y="1715"/>
                <a:ext cx="0" cy="42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29707" name="Line 26">
                <a:extLst>
                  <a:ext uri="{FF2B5EF4-FFF2-40B4-BE49-F238E27FC236}">
                    <a16:creationId xmlns:a16="http://schemas.microsoft.com/office/drawing/2014/main" id="{ACB81879-701B-8D43-8989-21F9C73281B5}"/>
                  </a:ext>
                </a:extLst>
              </p:cNvPr>
              <p:cNvSpPr>
                <a:spLocks noChangeShapeType="1"/>
              </p:cNvSpPr>
              <p:nvPr/>
            </p:nvSpPr>
            <p:spPr bwMode="auto">
              <a:xfrm rot="-571847">
                <a:off x="563" y="2770"/>
                <a:ext cx="14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29708" name="Line 27">
                <a:extLst>
                  <a:ext uri="{FF2B5EF4-FFF2-40B4-BE49-F238E27FC236}">
                    <a16:creationId xmlns:a16="http://schemas.microsoft.com/office/drawing/2014/main" id="{FFAA4FD8-852B-944E-A75C-D0B363A23F6C}"/>
                  </a:ext>
                </a:extLst>
              </p:cNvPr>
              <p:cNvSpPr>
                <a:spLocks noChangeShapeType="1"/>
              </p:cNvSpPr>
              <p:nvPr/>
            </p:nvSpPr>
            <p:spPr bwMode="auto">
              <a:xfrm rot="-571847">
                <a:off x="695" y="2706"/>
                <a:ext cx="139"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grpSp>
      </p:grpSp>
    </p:spTree>
    <p:extLst>
      <p:ext uri="{BB962C8B-B14F-4D97-AF65-F5344CB8AC3E}">
        <p14:creationId xmlns:p14="http://schemas.microsoft.com/office/powerpoint/2010/main" val="2636135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ubrik 1">
            <a:extLst>
              <a:ext uri="{FF2B5EF4-FFF2-40B4-BE49-F238E27FC236}">
                <a16:creationId xmlns:a16="http://schemas.microsoft.com/office/drawing/2014/main" id="{C5CBF1C1-1075-7B4A-8475-2A0E15D6FBF9}"/>
              </a:ext>
            </a:extLst>
          </p:cNvPr>
          <p:cNvSpPr>
            <a:spLocks noGrp="1" noChangeArrowheads="1"/>
          </p:cNvSpPr>
          <p:nvPr>
            <p:ph type="title"/>
          </p:nvPr>
        </p:nvSpPr>
        <p:spPr/>
        <p:txBody>
          <a:bodyPr/>
          <a:lstStyle/>
          <a:p>
            <a:r>
              <a:rPr lang="sv-SE" altLang="sv-SE" b="1" dirty="0">
                <a:ea typeface="ＭＳ Ｐゴシック" panose="020B0600070205080204" pitchFamily="34" charset="-128"/>
              </a:rPr>
              <a:t>Vad väcks i mig</a:t>
            </a:r>
            <a:r>
              <a:rPr lang="sv-SE" altLang="sv-SE" dirty="0">
                <a:ea typeface="ＭＳ Ｐゴシック" panose="020B0600070205080204" pitchFamily="34" charset="-128"/>
              </a:rPr>
              <a:t>?</a:t>
            </a:r>
          </a:p>
        </p:txBody>
      </p:sp>
      <p:sp>
        <p:nvSpPr>
          <p:cNvPr id="30722" name="Platshållare för innehåll 2">
            <a:extLst>
              <a:ext uri="{FF2B5EF4-FFF2-40B4-BE49-F238E27FC236}">
                <a16:creationId xmlns:a16="http://schemas.microsoft.com/office/drawing/2014/main" id="{CB96B4C6-9E33-2849-8626-84710141BB7B}"/>
              </a:ext>
            </a:extLst>
          </p:cNvPr>
          <p:cNvSpPr>
            <a:spLocks noGrp="1" noChangeArrowheads="1"/>
          </p:cNvSpPr>
          <p:nvPr>
            <p:ph idx="1"/>
          </p:nvPr>
        </p:nvSpPr>
        <p:spPr/>
        <p:txBody>
          <a:bodyPr/>
          <a:lstStyle/>
          <a:p>
            <a:r>
              <a:rPr lang="sv-SE" altLang="sv-SE" sz="4200" b="1">
                <a:ea typeface="ＭＳ Ｐゴシック" panose="020B0600070205080204" pitchFamily="34" charset="-128"/>
              </a:rPr>
              <a:t>T</a:t>
            </a:r>
            <a:r>
              <a:rPr lang="sv-SE" altLang="sv-SE" sz="4200">
                <a:ea typeface="ＭＳ Ｐゴシック" panose="020B0600070205080204" pitchFamily="34" charset="-128"/>
              </a:rPr>
              <a:t>ankar</a:t>
            </a:r>
          </a:p>
          <a:p>
            <a:r>
              <a:rPr lang="sv-SE" altLang="sv-SE" sz="4200" b="1">
                <a:ea typeface="ＭＳ Ｐゴシック" panose="020B0600070205080204" pitchFamily="34" charset="-128"/>
              </a:rPr>
              <a:t>E</a:t>
            </a:r>
            <a:r>
              <a:rPr lang="sv-SE" altLang="sv-SE" sz="4200">
                <a:ea typeface="ＭＳ Ｐゴシック" panose="020B0600070205080204" pitchFamily="34" charset="-128"/>
              </a:rPr>
              <a:t>motioner</a:t>
            </a:r>
          </a:p>
          <a:p>
            <a:r>
              <a:rPr lang="sv-SE" altLang="sv-SE" sz="4200" b="1">
                <a:ea typeface="ＭＳ Ｐゴシック" panose="020B0600070205080204" pitchFamily="34" charset="-128"/>
              </a:rPr>
              <a:t>A</a:t>
            </a:r>
            <a:r>
              <a:rPr lang="sv-SE" altLang="sv-SE" sz="4200">
                <a:ea typeface="ＭＳ Ｐゴシック" panose="020B0600070205080204" pitchFamily="34" charset="-128"/>
              </a:rPr>
              <a:t>ssociationer</a:t>
            </a:r>
          </a:p>
          <a:p>
            <a:r>
              <a:rPr lang="sv-SE" altLang="sv-SE" sz="4200" b="1">
                <a:ea typeface="ＭＳ Ｐゴシック" panose="020B0600070205080204" pitchFamily="34" charset="-128"/>
              </a:rPr>
              <a:t>M</a:t>
            </a:r>
            <a:r>
              <a:rPr lang="sv-SE" altLang="sv-SE" sz="4200">
                <a:ea typeface="ＭＳ Ｐゴシック" panose="020B0600070205080204" pitchFamily="34" charset="-128"/>
              </a:rPr>
              <a:t>innen</a:t>
            </a:r>
          </a:p>
          <a:p>
            <a:r>
              <a:rPr lang="sv-SE" altLang="sv-SE" sz="4200" b="1">
                <a:ea typeface="ＭＳ Ｐゴシック" panose="020B0600070205080204" pitchFamily="34" charset="-128"/>
              </a:rPr>
              <a:t>S</a:t>
            </a:r>
            <a:r>
              <a:rPr lang="sv-SE" altLang="sv-SE" sz="4200">
                <a:ea typeface="ＭＳ Ｐゴシック" panose="020B0600070205080204" pitchFamily="34" charset="-128"/>
              </a:rPr>
              <a:t>ensationer (OBS! Sympaticus!)</a:t>
            </a:r>
            <a:endParaRPr lang="sv-SE" altLang="sv-SE" sz="4200" b="1">
              <a:ea typeface="ＭＳ Ｐゴシック" panose="020B0600070205080204" pitchFamily="34" charset="-128"/>
            </a:endParaRPr>
          </a:p>
        </p:txBody>
      </p:sp>
    </p:spTree>
    <p:extLst>
      <p:ext uri="{BB962C8B-B14F-4D97-AF65-F5344CB8AC3E}">
        <p14:creationId xmlns:p14="http://schemas.microsoft.com/office/powerpoint/2010/main" val="1132100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Bildobjekt 2">
            <a:extLst>
              <a:ext uri="{FF2B5EF4-FFF2-40B4-BE49-F238E27FC236}">
                <a16:creationId xmlns:a16="http://schemas.microsoft.com/office/drawing/2014/main" id="{282195AB-5FDA-B64E-BB12-4D02143BCC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838" y="44450"/>
            <a:ext cx="50085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textruta 3">
            <a:extLst>
              <a:ext uri="{FF2B5EF4-FFF2-40B4-BE49-F238E27FC236}">
                <a16:creationId xmlns:a16="http://schemas.microsoft.com/office/drawing/2014/main" id="{642CF500-C12B-AF4F-9F0A-8BD8CCDBAF69}"/>
              </a:ext>
            </a:extLst>
          </p:cNvPr>
          <p:cNvSpPr txBox="1">
            <a:spLocks noChangeArrowheads="1"/>
          </p:cNvSpPr>
          <p:nvPr/>
        </p:nvSpPr>
        <p:spPr bwMode="auto">
          <a:xfrm>
            <a:off x="770846" y="849314"/>
            <a:ext cx="413767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2400" dirty="0">
                <a:latin typeface="Arial" panose="020B0604020202020204" pitchFamily="34" charset="0"/>
              </a:rPr>
              <a:t>Det känns i hela kroppen!</a:t>
            </a:r>
          </a:p>
          <a:p>
            <a:pPr>
              <a:spcBef>
                <a:spcPct val="0"/>
              </a:spcBef>
              <a:buFontTx/>
              <a:buNone/>
            </a:pPr>
            <a:endParaRPr lang="sv-SE" altLang="sv-SE" sz="2400" dirty="0">
              <a:latin typeface="Arial" panose="020B0604020202020204" pitchFamily="34" charset="0"/>
            </a:endParaRPr>
          </a:p>
          <a:p>
            <a:pPr>
              <a:spcBef>
                <a:spcPct val="0"/>
              </a:spcBef>
              <a:buFontTx/>
              <a:buNone/>
            </a:pPr>
            <a:r>
              <a:rPr lang="sv-SE" altLang="sv-SE" sz="2400" dirty="0">
                <a:latin typeface="Arial" panose="020B0604020202020204" pitchFamily="34" charset="0"/>
              </a:rPr>
              <a:t>Energiaktivering – kroppen </a:t>
            </a:r>
          </a:p>
          <a:p>
            <a:pPr>
              <a:spcBef>
                <a:spcPct val="0"/>
              </a:spcBef>
              <a:buFontTx/>
              <a:buNone/>
            </a:pPr>
            <a:r>
              <a:rPr lang="sv-SE" altLang="sv-SE" sz="2400" dirty="0">
                <a:latin typeface="Arial" panose="020B0604020202020204" pitchFamily="34" charset="0"/>
              </a:rPr>
              <a:t>gör sig beredd på aktivitet</a:t>
            </a:r>
          </a:p>
          <a:p>
            <a:pPr>
              <a:spcBef>
                <a:spcPct val="0"/>
              </a:spcBef>
              <a:buFontTx/>
              <a:buNone/>
            </a:pPr>
            <a:endParaRPr lang="sv-SE" altLang="sv-SE" sz="2400" dirty="0">
              <a:latin typeface="Arial" panose="020B0604020202020204" pitchFamily="34" charset="0"/>
            </a:endParaRPr>
          </a:p>
          <a:p>
            <a:pPr>
              <a:spcBef>
                <a:spcPct val="0"/>
              </a:spcBef>
              <a:buFontTx/>
              <a:buNone/>
            </a:pPr>
            <a:r>
              <a:rPr lang="sv-SE" altLang="sv-SE" sz="2400" dirty="0" err="1">
                <a:latin typeface="Arial" panose="020B0604020202020204" pitchFamily="34" charset="0"/>
              </a:rPr>
              <a:t>Sympaticus</a:t>
            </a:r>
            <a:r>
              <a:rPr lang="sv-SE" altLang="sv-SE" sz="2400" dirty="0">
                <a:latin typeface="Arial" panose="020B0604020202020204" pitchFamily="34" charset="0"/>
              </a:rPr>
              <a:t> triggar fight/flight</a:t>
            </a:r>
          </a:p>
        </p:txBody>
      </p:sp>
    </p:spTree>
    <p:extLst>
      <p:ext uri="{BB962C8B-B14F-4D97-AF65-F5344CB8AC3E}">
        <p14:creationId xmlns:p14="http://schemas.microsoft.com/office/powerpoint/2010/main" val="609967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797215-89F7-1042-A4B9-17719D8BA2A0}"/>
              </a:ext>
            </a:extLst>
          </p:cNvPr>
          <p:cNvSpPr>
            <a:spLocks noGrp="1"/>
          </p:cNvSpPr>
          <p:nvPr>
            <p:ph type="title"/>
          </p:nvPr>
        </p:nvSpPr>
        <p:spPr/>
        <p:txBody>
          <a:bodyPr/>
          <a:lstStyle/>
          <a:p>
            <a:r>
              <a:rPr lang="sv-SE" dirty="0"/>
              <a:t>Jag vill bidra till andra människors hälsa</a:t>
            </a:r>
          </a:p>
        </p:txBody>
      </p:sp>
      <p:sp>
        <p:nvSpPr>
          <p:cNvPr id="3" name="Platshållare för innehåll 2">
            <a:extLst>
              <a:ext uri="{FF2B5EF4-FFF2-40B4-BE49-F238E27FC236}">
                <a16:creationId xmlns:a16="http://schemas.microsoft.com/office/drawing/2014/main" id="{AE7530B0-5832-4942-A0BF-5C10E24A8389}"/>
              </a:ext>
            </a:extLst>
          </p:cNvPr>
          <p:cNvSpPr>
            <a:spLocks noGrp="1"/>
          </p:cNvSpPr>
          <p:nvPr>
            <p:ph idx="1"/>
          </p:nvPr>
        </p:nvSpPr>
        <p:spPr/>
        <p:txBody>
          <a:bodyPr/>
          <a:lstStyle/>
          <a:p>
            <a:pPr marL="0" indent="0" algn="ctr">
              <a:buNone/>
            </a:pPr>
            <a:r>
              <a:rPr lang="sv-SE" dirty="0"/>
              <a:t>men</a:t>
            </a:r>
          </a:p>
          <a:p>
            <a:pPr marL="0" indent="0" algn="ctr">
              <a:buNone/>
            </a:pPr>
            <a:r>
              <a:rPr lang="sv-SE" dirty="0"/>
              <a:t>hälsa är inget jag kan </a:t>
            </a:r>
          </a:p>
          <a:p>
            <a:pPr marL="0" indent="0" algn="ctr">
              <a:buNone/>
            </a:pPr>
            <a:r>
              <a:rPr lang="sv-SE" dirty="0"/>
              <a:t>förskriva</a:t>
            </a:r>
          </a:p>
          <a:p>
            <a:pPr marL="0" indent="0" algn="ctr">
              <a:buNone/>
            </a:pPr>
            <a:r>
              <a:rPr lang="sv-SE" dirty="0"/>
              <a:t>ordinera</a:t>
            </a:r>
          </a:p>
          <a:p>
            <a:pPr marL="0" indent="0" algn="ctr">
              <a:buNone/>
            </a:pPr>
            <a:r>
              <a:rPr lang="sv-SE" dirty="0"/>
              <a:t>remittera</a:t>
            </a:r>
          </a:p>
          <a:p>
            <a:pPr marL="0" indent="0" algn="ctr">
              <a:buNone/>
            </a:pPr>
            <a:r>
              <a:rPr lang="sv-SE" dirty="0"/>
              <a:t>eller</a:t>
            </a:r>
          </a:p>
          <a:p>
            <a:pPr marL="0" indent="0" algn="ctr">
              <a:buNone/>
            </a:pPr>
            <a:r>
              <a:rPr lang="sv-SE" dirty="0"/>
              <a:t>operera in</a:t>
            </a:r>
          </a:p>
        </p:txBody>
      </p:sp>
    </p:spTree>
    <p:extLst>
      <p:ext uri="{BB962C8B-B14F-4D97-AF65-F5344CB8AC3E}">
        <p14:creationId xmlns:p14="http://schemas.microsoft.com/office/powerpoint/2010/main" val="1734958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ubrik 1">
            <a:extLst>
              <a:ext uri="{FF2B5EF4-FFF2-40B4-BE49-F238E27FC236}">
                <a16:creationId xmlns:a16="http://schemas.microsoft.com/office/drawing/2014/main" id="{C5CBF1C1-1075-7B4A-8475-2A0E15D6FBF9}"/>
              </a:ext>
            </a:extLst>
          </p:cNvPr>
          <p:cNvSpPr>
            <a:spLocks noGrp="1" noChangeArrowheads="1"/>
          </p:cNvSpPr>
          <p:nvPr>
            <p:ph type="title"/>
          </p:nvPr>
        </p:nvSpPr>
        <p:spPr/>
        <p:txBody>
          <a:bodyPr/>
          <a:lstStyle/>
          <a:p>
            <a:r>
              <a:rPr lang="sv-SE" altLang="sv-SE" dirty="0">
                <a:ea typeface="ＭＳ Ｐゴシック" panose="020B0600070205080204" pitchFamily="34" charset="-128"/>
              </a:rPr>
              <a:t>Att observera det som händer på insidan</a:t>
            </a:r>
          </a:p>
        </p:txBody>
      </p:sp>
      <p:sp>
        <p:nvSpPr>
          <p:cNvPr id="30722" name="Platshållare för innehåll 2">
            <a:extLst>
              <a:ext uri="{FF2B5EF4-FFF2-40B4-BE49-F238E27FC236}">
                <a16:creationId xmlns:a16="http://schemas.microsoft.com/office/drawing/2014/main" id="{CB96B4C6-9E33-2849-8626-84710141BB7B}"/>
              </a:ext>
            </a:extLst>
          </p:cNvPr>
          <p:cNvSpPr>
            <a:spLocks noGrp="1" noChangeArrowheads="1"/>
          </p:cNvSpPr>
          <p:nvPr>
            <p:ph idx="1"/>
          </p:nvPr>
        </p:nvSpPr>
        <p:spPr/>
        <p:txBody>
          <a:bodyPr/>
          <a:lstStyle/>
          <a:p>
            <a:r>
              <a:rPr lang="sv-SE" altLang="sv-SE" sz="4200" b="1" dirty="0">
                <a:ea typeface="ＭＳ Ｐゴシック" panose="020B0600070205080204" pitchFamily="34" charset="-128"/>
              </a:rPr>
              <a:t>T</a:t>
            </a:r>
            <a:r>
              <a:rPr lang="sv-SE" altLang="sv-SE" sz="4200" dirty="0">
                <a:ea typeface="ＭＳ Ｐゴシック" panose="020B0600070205080204" pitchFamily="34" charset="-128"/>
              </a:rPr>
              <a:t>ankar: </a:t>
            </a:r>
            <a:r>
              <a:rPr lang="sv-SE" altLang="sv-SE" sz="3600" dirty="0">
                <a:ea typeface="ＭＳ Ｐゴシック" panose="020B0600070205080204" pitchFamily="34" charset="-128"/>
              </a:rPr>
              <a:t>tänk om…katastrof…farligt</a:t>
            </a:r>
          </a:p>
          <a:p>
            <a:r>
              <a:rPr lang="sv-SE" altLang="sv-SE" sz="4200" b="1" dirty="0">
                <a:ea typeface="ＭＳ Ｐゴシック" panose="020B0600070205080204" pitchFamily="34" charset="-128"/>
              </a:rPr>
              <a:t>E</a:t>
            </a:r>
            <a:r>
              <a:rPr lang="sv-SE" altLang="sv-SE" sz="4200" dirty="0">
                <a:ea typeface="ＭＳ Ｐゴシック" panose="020B0600070205080204" pitchFamily="34" charset="-128"/>
              </a:rPr>
              <a:t>motioner: </a:t>
            </a:r>
            <a:r>
              <a:rPr lang="sv-SE" altLang="sv-SE" sz="3600" dirty="0">
                <a:ea typeface="ＭＳ Ｐゴシック" panose="020B0600070205080204" pitchFamily="34" charset="-128"/>
              </a:rPr>
              <a:t>rädsla, ilska, nedstämdhet</a:t>
            </a:r>
          </a:p>
          <a:p>
            <a:r>
              <a:rPr lang="sv-SE" altLang="sv-SE" sz="4200" b="1" dirty="0">
                <a:ea typeface="ＭＳ Ｐゴシック" panose="020B0600070205080204" pitchFamily="34" charset="-128"/>
              </a:rPr>
              <a:t>A</a:t>
            </a:r>
            <a:r>
              <a:rPr lang="sv-SE" altLang="sv-SE" sz="4200" dirty="0">
                <a:ea typeface="ＭＳ Ｐゴシック" panose="020B0600070205080204" pitchFamily="34" charset="-128"/>
              </a:rPr>
              <a:t>ssociationer: </a:t>
            </a:r>
            <a:r>
              <a:rPr lang="sv-SE" altLang="sv-SE" sz="3600" dirty="0">
                <a:ea typeface="ＭＳ Ｐゴシック" panose="020B0600070205080204" pitchFamily="34" charset="-128"/>
              </a:rPr>
              <a:t>gå sönder, bli sämre</a:t>
            </a:r>
          </a:p>
          <a:p>
            <a:r>
              <a:rPr lang="sv-SE" altLang="sv-SE" sz="4200" b="1" dirty="0">
                <a:ea typeface="ＭＳ Ｐゴシック" panose="020B0600070205080204" pitchFamily="34" charset="-128"/>
              </a:rPr>
              <a:t>M</a:t>
            </a:r>
            <a:r>
              <a:rPr lang="sv-SE" altLang="sv-SE" sz="4200" dirty="0">
                <a:ea typeface="ＭＳ Ｐゴシック" panose="020B0600070205080204" pitchFamily="34" charset="-128"/>
              </a:rPr>
              <a:t>innen: </a:t>
            </a:r>
            <a:r>
              <a:rPr lang="sv-SE" altLang="sv-SE" sz="3600" dirty="0">
                <a:ea typeface="ＭＳ Ｐゴシック" panose="020B0600070205080204" pitchFamily="34" charset="-128"/>
              </a:rPr>
              <a:t>när det inte gick bra</a:t>
            </a:r>
          </a:p>
          <a:p>
            <a:r>
              <a:rPr lang="sv-SE" altLang="sv-SE" sz="4200" b="1" dirty="0">
                <a:ea typeface="ＭＳ Ｐゴシック" panose="020B0600070205080204" pitchFamily="34" charset="-128"/>
              </a:rPr>
              <a:t>S</a:t>
            </a:r>
            <a:r>
              <a:rPr lang="sv-SE" altLang="sv-SE" sz="4200" dirty="0">
                <a:ea typeface="ＭＳ Ｐゴシック" panose="020B0600070205080204" pitchFamily="34" charset="-128"/>
              </a:rPr>
              <a:t>ensationer: </a:t>
            </a:r>
            <a:r>
              <a:rPr lang="sv-SE" altLang="sv-SE" sz="3600" dirty="0">
                <a:ea typeface="ＭＳ Ｐゴシック" panose="020B0600070205080204" pitchFamily="34" charset="-128"/>
              </a:rPr>
              <a:t>från topp till tå</a:t>
            </a:r>
          </a:p>
        </p:txBody>
      </p:sp>
    </p:spTree>
    <p:extLst>
      <p:ext uri="{BB962C8B-B14F-4D97-AF65-F5344CB8AC3E}">
        <p14:creationId xmlns:p14="http://schemas.microsoft.com/office/powerpoint/2010/main" val="503166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F3F9FF-A0D3-AA44-A201-BAFE11C75FA2}"/>
              </a:ext>
            </a:extLst>
          </p:cNvPr>
          <p:cNvSpPr>
            <a:spLocks noGrp="1"/>
          </p:cNvSpPr>
          <p:nvPr>
            <p:ph type="title"/>
          </p:nvPr>
        </p:nvSpPr>
        <p:spPr/>
        <p:txBody>
          <a:bodyPr>
            <a:normAutofit/>
          </a:bodyPr>
          <a:lstStyle/>
          <a:p>
            <a:pPr>
              <a:defRPr/>
            </a:pPr>
            <a:r>
              <a:rPr lang="sv-SE" b="1" dirty="0" err="1"/>
              <a:t>A</a:t>
            </a:r>
            <a:r>
              <a:rPr lang="sv-SE" dirty="0" err="1"/>
              <a:t>cceptance</a:t>
            </a:r>
            <a:r>
              <a:rPr lang="sv-SE" dirty="0"/>
              <a:t> and </a:t>
            </a:r>
            <a:r>
              <a:rPr lang="sv-SE" b="1" dirty="0" err="1"/>
              <a:t>C</a:t>
            </a:r>
            <a:r>
              <a:rPr lang="sv-SE" dirty="0" err="1"/>
              <a:t>ommitment</a:t>
            </a:r>
            <a:r>
              <a:rPr lang="sv-SE" dirty="0"/>
              <a:t> </a:t>
            </a:r>
            <a:r>
              <a:rPr lang="sv-SE" b="1" dirty="0" err="1"/>
              <a:t>T</a:t>
            </a:r>
            <a:r>
              <a:rPr lang="sv-SE" dirty="0" err="1"/>
              <a:t>herapy</a:t>
            </a:r>
            <a:endParaRPr lang="sv-SE" dirty="0"/>
          </a:p>
        </p:txBody>
      </p:sp>
      <p:sp>
        <p:nvSpPr>
          <p:cNvPr id="17410" name="Platshållare för innehåll 2">
            <a:extLst>
              <a:ext uri="{FF2B5EF4-FFF2-40B4-BE49-F238E27FC236}">
                <a16:creationId xmlns:a16="http://schemas.microsoft.com/office/drawing/2014/main" id="{A63F33A9-0A24-F342-BEB0-96D89F03604E}"/>
              </a:ext>
            </a:extLst>
          </p:cNvPr>
          <p:cNvSpPr>
            <a:spLocks noGrp="1"/>
          </p:cNvSpPr>
          <p:nvPr>
            <p:ph idx="1"/>
          </p:nvPr>
        </p:nvSpPr>
        <p:spPr/>
        <p:txBody>
          <a:bodyPr/>
          <a:lstStyle/>
          <a:p>
            <a:pPr marL="0" indent="0" algn="ctr">
              <a:buNone/>
            </a:pPr>
            <a:r>
              <a:rPr lang="sv-SE" altLang="sv-SE" sz="3600" b="1" dirty="0">
                <a:ea typeface="ＭＳ Ｐゴシック" panose="020B0600070205080204" pitchFamily="34" charset="-128"/>
              </a:rPr>
              <a:t>A</a:t>
            </a:r>
            <a:r>
              <a:rPr lang="sv-SE" altLang="sv-SE" sz="3600" dirty="0">
                <a:ea typeface="ＭＳ Ｐゴシック" panose="020B0600070205080204" pitchFamily="34" charset="-128"/>
              </a:rPr>
              <a:t>cceptans</a:t>
            </a:r>
            <a:r>
              <a:rPr lang="sv-SE" altLang="sv-SE" dirty="0">
                <a:ea typeface="ＭＳ Ｐゴシック" panose="020B0600070205080204" pitchFamily="34" charset="-128"/>
              </a:rPr>
              <a:t>: </a:t>
            </a:r>
          </a:p>
          <a:p>
            <a:pPr marL="0" indent="0" algn="ctr">
              <a:buNone/>
            </a:pPr>
            <a:endParaRPr lang="sv-SE" altLang="sv-SE" dirty="0">
              <a:ea typeface="ＭＳ Ｐゴシック" panose="020B0600070205080204" pitchFamily="34" charset="-128"/>
            </a:endParaRPr>
          </a:p>
          <a:p>
            <a:pPr marL="0" indent="0" algn="ctr">
              <a:buNone/>
            </a:pPr>
            <a:r>
              <a:rPr lang="sv-SE" altLang="sv-SE" dirty="0">
                <a:ea typeface="ＭＳ Ｐゴシック" panose="020B0600070205080204" pitchFamily="34" charset="-128"/>
              </a:rPr>
              <a:t>leva är att uppleva</a:t>
            </a:r>
          </a:p>
          <a:p>
            <a:pPr marL="0" indent="0" algn="ctr">
              <a:buNone/>
            </a:pPr>
            <a:r>
              <a:rPr lang="sv-SE" altLang="sv-SE" dirty="0">
                <a:ea typeface="ＭＳ Ｐゴシック" panose="020B0600070205080204" pitchFamily="34" charset="-128"/>
              </a:rPr>
              <a:t>att ge plats för det som väcks</a:t>
            </a:r>
          </a:p>
          <a:p>
            <a:pPr marL="0" indent="0" algn="ctr">
              <a:buNone/>
            </a:pPr>
            <a:r>
              <a:rPr lang="sv-SE" altLang="sv-SE" dirty="0">
                <a:ea typeface="ＭＳ Ｐゴシック" panose="020B0600070205080204" pitchFamily="34" charset="-128"/>
              </a:rPr>
              <a:t>kunna andas igenom</a:t>
            </a:r>
          </a:p>
          <a:p>
            <a:pPr marL="0" indent="0" algn="ctr">
              <a:buNone/>
            </a:pPr>
            <a:r>
              <a:rPr lang="sv-SE" altLang="sv-SE" dirty="0">
                <a:ea typeface="ＭＳ Ｐゴシック" panose="020B0600070205080204" pitchFamily="34" charset="-128"/>
              </a:rPr>
              <a:t>tillåta</a:t>
            </a:r>
          </a:p>
          <a:p>
            <a:pPr marL="0" indent="0" algn="ctr">
              <a:buNone/>
            </a:pPr>
            <a:r>
              <a:rPr lang="sv-SE" altLang="sv-SE" dirty="0">
                <a:ea typeface="ＭＳ Ｐゴシック" panose="020B0600070205080204" pitchFamily="34" charset="-128"/>
              </a:rPr>
              <a:t>bli mer än</a:t>
            </a:r>
          </a:p>
          <a:p>
            <a:pPr marL="0" indent="0" algn="ctr">
              <a:buNone/>
            </a:pPr>
            <a:r>
              <a:rPr lang="sv-SE" altLang="sv-SE" dirty="0">
                <a:ea typeface="ＭＳ Ｐゴシック" panose="020B0600070205080204" pitchFamily="34" charset="-128"/>
              </a:rPr>
              <a:t>EXPANSION</a:t>
            </a:r>
          </a:p>
        </p:txBody>
      </p:sp>
    </p:spTree>
    <p:extLst>
      <p:ext uri="{BB962C8B-B14F-4D97-AF65-F5344CB8AC3E}">
        <p14:creationId xmlns:p14="http://schemas.microsoft.com/office/powerpoint/2010/main" val="1766390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2">
            <a:extLst>
              <a:ext uri="{FF2B5EF4-FFF2-40B4-BE49-F238E27FC236}">
                <a16:creationId xmlns:a16="http://schemas.microsoft.com/office/drawing/2014/main" id="{396FDA66-37BB-2C44-B0E6-C36A5D244BC7}"/>
              </a:ext>
            </a:extLst>
          </p:cNvPr>
          <p:cNvSpPr txBox="1">
            <a:spLocks noChangeArrowheads="1"/>
          </p:cNvSpPr>
          <p:nvPr/>
        </p:nvSpPr>
        <p:spPr bwMode="auto">
          <a:xfrm>
            <a:off x="1774825" y="404813"/>
            <a:ext cx="8561388"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50000"/>
              </a:spcBef>
              <a:buFontTx/>
              <a:buNone/>
            </a:pPr>
            <a:r>
              <a:rPr lang="sv-SE" altLang="sv-SE" dirty="0">
                <a:latin typeface="+mj-lt"/>
              </a:rPr>
              <a:t>Att ha två system att reglera</a:t>
            </a:r>
          </a:p>
          <a:p>
            <a:pPr algn="ctr" eaLnBrk="1" hangingPunct="1">
              <a:spcBef>
                <a:spcPct val="50000"/>
              </a:spcBef>
              <a:buFontTx/>
              <a:buNone/>
            </a:pPr>
            <a:r>
              <a:rPr lang="sv-SE" altLang="sv-SE" sz="2400" b="1" dirty="0">
                <a:latin typeface="Arial" panose="020B0604020202020204" pitchFamily="34" charset="0"/>
              </a:rPr>
              <a:t>”</a:t>
            </a:r>
            <a:r>
              <a:rPr lang="sv-SE" altLang="sv-SE" sz="2400" b="1" dirty="0" err="1">
                <a:latin typeface="Arial" panose="020B0604020202020204" pitchFamily="34" charset="0"/>
              </a:rPr>
              <a:t>Two</a:t>
            </a:r>
            <a:r>
              <a:rPr lang="sv-SE" altLang="sv-SE" sz="2400" b="1" dirty="0">
                <a:latin typeface="Arial" panose="020B0604020202020204" pitchFamily="34" charset="0"/>
              </a:rPr>
              <a:t> </a:t>
            </a:r>
            <a:r>
              <a:rPr lang="sv-SE" altLang="sv-SE" sz="2400" b="1" dirty="0" err="1">
                <a:latin typeface="Arial" panose="020B0604020202020204" pitchFamily="34" charset="0"/>
              </a:rPr>
              <a:t>minds</a:t>
            </a:r>
            <a:r>
              <a:rPr lang="sv-SE" altLang="sv-SE" sz="2400" b="1" dirty="0">
                <a:latin typeface="Arial" panose="020B0604020202020204" pitchFamily="34" charset="0"/>
              </a:rPr>
              <a:t> in </a:t>
            </a:r>
            <a:r>
              <a:rPr lang="sv-SE" altLang="sv-SE" sz="2400" b="1" dirty="0" err="1">
                <a:latin typeface="Arial" panose="020B0604020202020204" pitchFamily="34" charset="0"/>
              </a:rPr>
              <a:t>one</a:t>
            </a:r>
            <a:r>
              <a:rPr lang="sv-SE" altLang="sv-SE" sz="2400" b="1" dirty="0">
                <a:latin typeface="Arial" panose="020B0604020202020204" pitchFamily="34" charset="0"/>
              </a:rPr>
              <a:t> </a:t>
            </a:r>
            <a:r>
              <a:rPr lang="sv-SE" altLang="sv-SE" sz="2400" b="1" dirty="0" err="1">
                <a:latin typeface="Arial" panose="020B0604020202020204" pitchFamily="34" charset="0"/>
              </a:rPr>
              <a:t>brain</a:t>
            </a:r>
            <a:r>
              <a:rPr lang="sv-SE" altLang="sv-SE" sz="2400" b="1" dirty="0">
                <a:latin typeface="Arial" panose="020B0604020202020204" pitchFamily="34" charset="0"/>
              </a:rPr>
              <a:t>” (</a:t>
            </a:r>
            <a:r>
              <a:rPr lang="sv-SE" altLang="sv-SE" sz="2400" dirty="0">
                <a:latin typeface="Arial" panose="020B0604020202020204" pitchFamily="34" charset="0"/>
              </a:rPr>
              <a:t>Kelly </a:t>
            </a:r>
            <a:r>
              <a:rPr lang="sv-SE" altLang="sv-SE" sz="2400" dirty="0" err="1">
                <a:latin typeface="Arial" panose="020B0604020202020204" pitchFamily="34" charset="0"/>
              </a:rPr>
              <a:t>McGonigal</a:t>
            </a:r>
            <a:r>
              <a:rPr lang="sv-SE" altLang="sv-SE" sz="2400" b="1" dirty="0">
                <a:latin typeface="Arial" panose="020B0604020202020204" pitchFamily="34" charset="0"/>
              </a:rPr>
              <a:t>)</a:t>
            </a:r>
          </a:p>
          <a:p>
            <a:pPr eaLnBrk="1" hangingPunct="1">
              <a:spcBef>
                <a:spcPct val="50000"/>
              </a:spcBef>
              <a:buFontTx/>
              <a:buNone/>
            </a:pPr>
            <a:r>
              <a:rPr lang="sv-SE" altLang="sv-SE" sz="2400" dirty="0">
                <a:solidFill>
                  <a:srgbClr val="FF0000"/>
                </a:solidFill>
                <a:latin typeface="Arial" panose="020B0604020202020204" pitchFamily="34" charset="0"/>
              </a:rPr>
              <a:t>passagerare</a:t>
            </a:r>
            <a:r>
              <a:rPr lang="sv-SE" altLang="sv-SE" sz="2400" dirty="0">
                <a:latin typeface="Arial" panose="020B0604020202020204" pitchFamily="34" charset="0"/>
              </a:rPr>
              <a:t>  eller </a:t>
            </a:r>
            <a:r>
              <a:rPr lang="sv-SE" altLang="sv-SE" sz="2400" b="1" dirty="0">
                <a:solidFill>
                  <a:srgbClr val="00B050"/>
                </a:solidFill>
                <a:latin typeface="Arial" panose="020B0604020202020204" pitchFamily="34" charset="0"/>
              </a:rPr>
              <a:t>chaufför</a:t>
            </a:r>
            <a:r>
              <a:rPr lang="sv-SE" altLang="sv-SE" sz="2400" dirty="0">
                <a:latin typeface="Arial" panose="020B0604020202020204" pitchFamily="34" charset="0"/>
              </a:rPr>
              <a:t>         </a:t>
            </a:r>
            <a:r>
              <a:rPr lang="sv-SE" altLang="sv-SE" sz="2400" dirty="0">
                <a:solidFill>
                  <a:srgbClr val="FF0000"/>
                </a:solidFill>
                <a:latin typeface="Arial" panose="020B0604020202020204" pitchFamily="34" charset="0"/>
              </a:rPr>
              <a:t>reagerande </a:t>
            </a:r>
            <a:r>
              <a:rPr lang="sv-SE" altLang="sv-SE" sz="2400" dirty="0">
                <a:latin typeface="Arial" panose="020B0604020202020204" pitchFamily="34" charset="0"/>
              </a:rPr>
              <a:t>eller </a:t>
            </a:r>
            <a:r>
              <a:rPr lang="sv-SE" altLang="sv-SE" sz="2400" b="1" dirty="0">
                <a:solidFill>
                  <a:srgbClr val="00B050"/>
                </a:solidFill>
                <a:latin typeface="Arial" panose="020B0604020202020204" pitchFamily="34" charset="0"/>
              </a:rPr>
              <a:t>agerande</a:t>
            </a:r>
            <a:endParaRPr lang="sv-SE" altLang="sv-SE" sz="2400" dirty="0">
              <a:solidFill>
                <a:srgbClr val="FF0000"/>
              </a:solidFill>
              <a:latin typeface="Arial" panose="020B0604020202020204" pitchFamily="34" charset="0"/>
            </a:endParaRPr>
          </a:p>
          <a:p>
            <a:pPr algn="ctr" eaLnBrk="1" hangingPunct="1">
              <a:spcBef>
                <a:spcPct val="50000"/>
              </a:spcBef>
              <a:buFontTx/>
              <a:buNone/>
            </a:pPr>
            <a:endParaRPr lang="sv-SE" altLang="sv-SE" sz="2000" dirty="0">
              <a:latin typeface="Arial" panose="020B0604020202020204" pitchFamily="34" charset="0"/>
            </a:endParaRPr>
          </a:p>
          <a:p>
            <a:pPr algn="ctr" eaLnBrk="1" hangingPunct="1">
              <a:spcBef>
                <a:spcPct val="50000"/>
              </a:spcBef>
              <a:buFontTx/>
              <a:buNone/>
            </a:pPr>
            <a:endParaRPr lang="sv-SE" altLang="sv-SE" sz="2000" dirty="0">
              <a:latin typeface="Arial" panose="020B0604020202020204" pitchFamily="34" charset="0"/>
            </a:endParaRPr>
          </a:p>
          <a:p>
            <a:pPr algn="ctr" eaLnBrk="1" hangingPunct="1">
              <a:spcBef>
                <a:spcPct val="50000"/>
              </a:spcBef>
              <a:buFontTx/>
              <a:buNone/>
            </a:pPr>
            <a:endParaRPr lang="sv-SE" altLang="sv-SE" sz="2000" dirty="0">
              <a:latin typeface="Arial" panose="020B0604020202020204" pitchFamily="34" charset="0"/>
            </a:endParaRPr>
          </a:p>
        </p:txBody>
      </p:sp>
      <p:pic>
        <p:nvPicPr>
          <p:cNvPr id="17410" name="Picture 3" descr="j0197836[1]">
            <a:extLst>
              <a:ext uri="{FF2B5EF4-FFF2-40B4-BE49-F238E27FC236}">
                <a16:creationId xmlns:a16="http://schemas.microsoft.com/office/drawing/2014/main" id="{022F5F03-DF7A-1E4C-8570-71D0B8A041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2538" y="2060576"/>
            <a:ext cx="4248150"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4">
            <a:extLst>
              <a:ext uri="{FF2B5EF4-FFF2-40B4-BE49-F238E27FC236}">
                <a16:creationId xmlns:a16="http://schemas.microsoft.com/office/drawing/2014/main" id="{E76001E8-1011-754B-8A71-0BD03C7CC2C6}"/>
              </a:ext>
            </a:extLst>
          </p:cNvPr>
          <p:cNvSpPr>
            <a:spLocks noChangeArrowheads="1"/>
          </p:cNvSpPr>
          <p:nvPr/>
        </p:nvSpPr>
        <p:spPr bwMode="auto">
          <a:xfrm>
            <a:off x="1774826" y="5949951"/>
            <a:ext cx="2017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sv-SE" altLang="sv-SE" sz="1000">
                <a:latin typeface="Arial" panose="020B0604020202020204" pitchFamily="34" charset="0"/>
              </a:rPr>
              <a:t>Åsa Kadowaki</a:t>
            </a:r>
          </a:p>
          <a:p>
            <a:pPr eaLnBrk="1" hangingPunct="1">
              <a:spcBef>
                <a:spcPct val="0"/>
              </a:spcBef>
              <a:buFontTx/>
              <a:buNone/>
            </a:pPr>
            <a:r>
              <a:rPr lang="sv-SE" altLang="sv-SE" sz="1000">
                <a:latin typeface="Arial" panose="020B0604020202020204" pitchFamily="34" charset="0"/>
              </a:rPr>
              <a:t>Specialist i allmän psykiatri</a:t>
            </a:r>
          </a:p>
        </p:txBody>
      </p:sp>
      <p:sp>
        <p:nvSpPr>
          <p:cNvPr id="17412" name="textruta 2">
            <a:extLst>
              <a:ext uri="{FF2B5EF4-FFF2-40B4-BE49-F238E27FC236}">
                <a16:creationId xmlns:a16="http://schemas.microsoft.com/office/drawing/2014/main" id="{D783D945-D661-0D44-B810-1E41A1A2E84E}"/>
              </a:ext>
            </a:extLst>
          </p:cNvPr>
          <p:cNvSpPr txBox="1">
            <a:spLocks noChangeArrowheads="1"/>
          </p:cNvSpPr>
          <p:nvPr/>
        </p:nvSpPr>
        <p:spPr bwMode="auto">
          <a:xfrm>
            <a:off x="6600826" y="4076701"/>
            <a:ext cx="384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2800" b="1">
                <a:solidFill>
                  <a:srgbClr val="FF0000"/>
                </a:solidFill>
                <a:latin typeface="Arial" panose="020B0604020202020204" pitchFamily="34" charset="0"/>
              </a:rPr>
              <a:t>x</a:t>
            </a:r>
          </a:p>
        </p:txBody>
      </p:sp>
      <p:sp>
        <p:nvSpPr>
          <p:cNvPr id="17413" name="textruta 3">
            <a:extLst>
              <a:ext uri="{FF2B5EF4-FFF2-40B4-BE49-F238E27FC236}">
                <a16:creationId xmlns:a16="http://schemas.microsoft.com/office/drawing/2014/main" id="{2FFE849F-1EA2-3D41-BEC7-2EF65462733E}"/>
              </a:ext>
            </a:extLst>
          </p:cNvPr>
          <p:cNvSpPr txBox="1">
            <a:spLocks noChangeArrowheads="1"/>
          </p:cNvSpPr>
          <p:nvPr/>
        </p:nvSpPr>
        <p:spPr bwMode="auto">
          <a:xfrm>
            <a:off x="4511676" y="2900363"/>
            <a:ext cx="390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2400" b="1">
                <a:solidFill>
                  <a:srgbClr val="00B050"/>
                </a:solidFill>
                <a:latin typeface="Arial" panose="020B0604020202020204" pitchFamily="34" charset="0"/>
              </a:rPr>
              <a:t>X</a:t>
            </a:r>
          </a:p>
        </p:txBody>
      </p:sp>
    </p:spTree>
    <p:extLst>
      <p:ext uri="{BB962C8B-B14F-4D97-AF65-F5344CB8AC3E}">
        <p14:creationId xmlns:p14="http://schemas.microsoft.com/office/powerpoint/2010/main" val="1109442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6053DF-5FDE-D64A-9EE6-EE0CA5A2851A}"/>
              </a:ext>
            </a:extLst>
          </p:cNvPr>
          <p:cNvSpPr>
            <a:spLocks noGrp="1"/>
          </p:cNvSpPr>
          <p:nvPr>
            <p:ph type="title"/>
          </p:nvPr>
        </p:nvSpPr>
        <p:spPr/>
        <p:txBody>
          <a:bodyPr>
            <a:normAutofit/>
          </a:bodyPr>
          <a:lstStyle/>
          <a:p>
            <a:pPr>
              <a:defRPr/>
            </a:pPr>
            <a:r>
              <a:rPr lang="sv-SE" dirty="0" err="1"/>
              <a:t>Acceptance</a:t>
            </a:r>
            <a:r>
              <a:rPr lang="sv-SE" dirty="0"/>
              <a:t> and </a:t>
            </a:r>
            <a:r>
              <a:rPr lang="sv-SE" b="1" dirty="0" err="1"/>
              <a:t>C</a:t>
            </a:r>
            <a:r>
              <a:rPr lang="sv-SE" dirty="0" err="1"/>
              <a:t>ommitment</a:t>
            </a:r>
            <a:r>
              <a:rPr lang="sv-SE" dirty="0"/>
              <a:t> </a:t>
            </a:r>
            <a:r>
              <a:rPr lang="sv-SE" dirty="0" err="1"/>
              <a:t>Therapy</a:t>
            </a:r>
            <a:endParaRPr lang="sv-SE" dirty="0"/>
          </a:p>
        </p:txBody>
      </p:sp>
      <p:sp>
        <p:nvSpPr>
          <p:cNvPr id="18434" name="Platshållare för innehåll 2">
            <a:extLst>
              <a:ext uri="{FF2B5EF4-FFF2-40B4-BE49-F238E27FC236}">
                <a16:creationId xmlns:a16="http://schemas.microsoft.com/office/drawing/2014/main" id="{F3256F12-530F-3A4B-8504-E1B325563902}"/>
              </a:ext>
            </a:extLst>
          </p:cNvPr>
          <p:cNvSpPr>
            <a:spLocks noGrp="1"/>
          </p:cNvSpPr>
          <p:nvPr>
            <p:ph idx="1"/>
          </p:nvPr>
        </p:nvSpPr>
        <p:spPr/>
        <p:txBody>
          <a:bodyPr/>
          <a:lstStyle/>
          <a:p>
            <a:pPr marL="0" indent="0" algn="ctr">
              <a:buNone/>
            </a:pPr>
            <a:r>
              <a:rPr lang="sv-SE" altLang="sv-SE" b="1" dirty="0" err="1">
                <a:ea typeface="ＭＳ Ｐゴシック" panose="020B0600070205080204" pitchFamily="34" charset="-128"/>
              </a:rPr>
              <a:t>C</a:t>
            </a:r>
            <a:r>
              <a:rPr lang="sv-SE" altLang="sv-SE" dirty="0" err="1">
                <a:ea typeface="ＭＳ Ｐゴシック" panose="020B0600070205080204" pitchFamily="34" charset="-128"/>
              </a:rPr>
              <a:t>ommitment</a:t>
            </a:r>
            <a:r>
              <a:rPr lang="sv-SE" altLang="sv-SE" b="1" dirty="0">
                <a:ea typeface="ＭＳ Ｐゴシック" panose="020B0600070205080204" pitchFamily="34" charset="-128"/>
              </a:rPr>
              <a:t> – personligt åtagande:</a:t>
            </a:r>
          </a:p>
          <a:p>
            <a:pPr marL="0" indent="0" algn="ctr">
              <a:buNone/>
            </a:pPr>
            <a:endParaRPr lang="sv-SE" altLang="sv-SE" b="1" dirty="0">
              <a:ea typeface="ＭＳ Ｐゴシック" panose="020B0600070205080204" pitchFamily="34" charset="-128"/>
            </a:endParaRPr>
          </a:p>
          <a:p>
            <a:pPr marL="0" indent="0" algn="ctr">
              <a:buNone/>
            </a:pPr>
            <a:r>
              <a:rPr lang="sv-SE" altLang="sv-SE" dirty="0">
                <a:ea typeface="ＭＳ Ｐゴシック" panose="020B0600070205080204" pitchFamily="34" charset="-128"/>
              </a:rPr>
              <a:t>Jag har en riktning med det jag gör</a:t>
            </a:r>
          </a:p>
          <a:p>
            <a:pPr marL="0" indent="0" algn="ctr">
              <a:buNone/>
            </a:pPr>
            <a:r>
              <a:rPr lang="sv-SE" altLang="sv-SE" dirty="0">
                <a:ea typeface="ＭＳ Ｐゴシック" panose="020B0600070205080204" pitchFamily="34" charset="-128"/>
              </a:rPr>
              <a:t>Jag står för det jag gör</a:t>
            </a:r>
          </a:p>
          <a:p>
            <a:pPr marL="0" indent="0" algn="ctr">
              <a:buNone/>
            </a:pPr>
            <a:r>
              <a:rPr lang="sv-SE" altLang="sv-SE" dirty="0">
                <a:ea typeface="ＭＳ Ｐゴシック" panose="020B0600070205080204" pitchFamily="34" charset="-128"/>
              </a:rPr>
              <a:t>Jag väljer</a:t>
            </a:r>
          </a:p>
          <a:p>
            <a:pPr marL="0" indent="0" algn="ctr">
              <a:buNone/>
            </a:pPr>
            <a:r>
              <a:rPr lang="sv-SE" altLang="sv-SE" dirty="0">
                <a:ea typeface="ＭＳ Ｐゴシック" panose="020B0600070205080204" pitchFamily="34" charset="-128"/>
              </a:rPr>
              <a:t>ANSVAR</a:t>
            </a:r>
          </a:p>
          <a:p>
            <a:pPr marL="0" indent="0">
              <a:buNone/>
            </a:pPr>
            <a:endParaRPr lang="sv-SE" altLang="sv-SE" b="1" dirty="0">
              <a:ea typeface="ＭＳ Ｐゴシック" panose="020B0600070205080204" pitchFamily="34" charset="-128"/>
            </a:endParaRPr>
          </a:p>
          <a:p>
            <a:pPr marL="0" indent="0" algn="ctr">
              <a:buNone/>
            </a:pPr>
            <a:r>
              <a:rPr lang="sv-SE" altLang="sv-SE" b="1" dirty="0">
                <a:ea typeface="ＭＳ Ｐゴシック" panose="020B0600070205080204" pitchFamily="34" charset="-128"/>
              </a:rPr>
              <a:t>”</a:t>
            </a:r>
            <a:r>
              <a:rPr lang="sv-SE" altLang="sv-SE" b="1" dirty="0" err="1">
                <a:ea typeface="ＭＳ Ｐゴシック" panose="020B0600070205080204" pitchFamily="34" charset="-128"/>
              </a:rPr>
              <a:t>You</a:t>
            </a:r>
            <a:r>
              <a:rPr lang="sv-SE" altLang="sv-SE" b="1" dirty="0">
                <a:ea typeface="ＭＳ Ｐゴシック" panose="020B0600070205080204" pitchFamily="34" charset="-128"/>
              </a:rPr>
              <a:t> </a:t>
            </a:r>
            <a:r>
              <a:rPr lang="sv-SE" altLang="sv-SE" b="1" dirty="0" err="1">
                <a:ea typeface="ＭＳ Ｐゴシック" panose="020B0600070205080204" pitchFamily="34" charset="-128"/>
              </a:rPr>
              <a:t>are</a:t>
            </a:r>
            <a:r>
              <a:rPr lang="sv-SE" altLang="sv-SE" b="1" dirty="0">
                <a:ea typeface="ＭＳ Ｐゴシック" panose="020B0600070205080204" pitchFamily="34" charset="-128"/>
              </a:rPr>
              <a:t> not </a:t>
            </a:r>
            <a:r>
              <a:rPr lang="sv-SE" altLang="sv-SE" b="1" dirty="0" err="1">
                <a:ea typeface="ＭＳ Ｐゴシック" panose="020B0600070205080204" pitchFamily="34" charset="-128"/>
              </a:rPr>
              <a:t>responsible</a:t>
            </a:r>
            <a:r>
              <a:rPr lang="sv-SE" altLang="sv-SE" b="1" dirty="0">
                <a:ea typeface="ＭＳ Ｐゴシック" panose="020B0600070205080204" pitchFamily="34" charset="-128"/>
              </a:rPr>
              <a:t>. </a:t>
            </a:r>
            <a:r>
              <a:rPr lang="sv-SE" altLang="sv-SE" b="1" dirty="0" err="1">
                <a:ea typeface="ＭＳ Ｐゴシック" panose="020B0600070205080204" pitchFamily="34" charset="-128"/>
              </a:rPr>
              <a:t>You</a:t>
            </a:r>
            <a:r>
              <a:rPr lang="sv-SE" altLang="sv-SE" b="1" dirty="0">
                <a:ea typeface="ＭＳ Ｐゴシック" panose="020B0600070205080204" pitchFamily="34" charset="-128"/>
              </a:rPr>
              <a:t> </a:t>
            </a:r>
            <a:r>
              <a:rPr lang="sv-SE" altLang="sv-SE" b="1" dirty="0" err="1">
                <a:ea typeface="ＭＳ Ｐゴシック" panose="020B0600070205080204" pitchFamily="34" charset="-128"/>
              </a:rPr>
              <a:t>are</a:t>
            </a:r>
            <a:r>
              <a:rPr lang="sv-SE" altLang="sv-SE" b="1" dirty="0">
                <a:ea typeface="ＭＳ Ｐゴシック" panose="020B0600070205080204" pitchFamily="34" charset="-128"/>
              </a:rPr>
              <a:t> </a:t>
            </a:r>
            <a:r>
              <a:rPr lang="sv-SE" altLang="sv-SE" b="1" dirty="0" err="1">
                <a:ea typeface="ＭＳ Ｐゴシック" panose="020B0600070205080204" pitchFamily="34" charset="-128"/>
              </a:rPr>
              <a:t>response</a:t>
            </a:r>
            <a:r>
              <a:rPr lang="sv-SE" altLang="sv-SE" b="1" dirty="0">
                <a:ea typeface="ＭＳ Ｐゴシック" panose="020B0600070205080204" pitchFamily="34" charset="-128"/>
              </a:rPr>
              <a:t> </a:t>
            </a:r>
            <a:r>
              <a:rPr lang="sv-SE" altLang="sv-SE" b="1" dirty="0" err="1">
                <a:ea typeface="ＭＳ Ｐゴシック" panose="020B0600070205080204" pitchFamily="34" charset="-128"/>
              </a:rPr>
              <a:t>able</a:t>
            </a:r>
            <a:r>
              <a:rPr lang="sv-SE" altLang="sv-SE" b="1" dirty="0">
                <a:ea typeface="ＭＳ Ｐゴシック" panose="020B0600070205080204" pitchFamily="34" charset="-128"/>
              </a:rPr>
              <a:t>.”</a:t>
            </a:r>
          </a:p>
        </p:txBody>
      </p:sp>
    </p:spTree>
    <p:extLst>
      <p:ext uri="{BB962C8B-B14F-4D97-AF65-F5344CB8AC3E}">
        <p14:creationId xmlns:p14="http://schemas.microsoft.com/office/powerpoint/2010/main" val="4283986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ruta 5"/>
          <p:cNvSpPr txBox="1">
            <a:spLocks noChangeArrowheads="1"/>
          </p:cNvSpPr>
          <p:nvPr/>
        </p:nvSpPr>
        <p:spPr bwMode="auto">
          <a:xfrm>
            <a:off x="4435475" y="5738813"/>
            <a:ext cx="3663495" cy="461665"/>
          </a:xfrm>
          <a:prstGeom prst="rect">
            <a:avLst/>
          </a:prstGeom>
          <a:noFill/>
          <a:ln w="9525">
            <a:noFill/>
            <a:miter lim="800000"/>
            <a:headEnd/>
            <a:tailEnd/>
          </a:ln>
        </p:spPr>
        <p:txBody>
          <a:bodyPr wrap="square">
            <a:prstTxWarp prst="textNoShape">
              <a:avLst/>
            </a:prstTxWarp>
            <a:spAutoFit/>
          </a:bodyPr>
          <a:lstStyle/>
          <a:p>
            <a:r>
              <a:rPr lang="sv-SE" sz="2000" b="1" dirty="0">
                <a:latin typeface="Calibri" charset="0"/>
              </a:rPr>
              <a:t>  </a:t>
            </a:r>
            <a:r>
              <a:rPr lang="sv-SE" sz="2400" b="1" dirty="0">
                <a:solidFill>
                  <a:srgbClr val="FF0000"/>
                </a:solidFill>
                <a:latin typeface="Calibri" charset="0"/>
              </a:rPr>
              <a:t>utmanande situation</a:t>
            </a:r>
          </a:p>
        </p:txBody>
      </p:sp>
      <p:cxnSp>
        <p:nvCxnSpPr>
          <p:cNvPr id="9" name="Rak pil 8"/>
          <p:cNvCxnSpPr/>
          <p:nvPr/>
        </p:nvCxnSpPr>
        <p:spPr>
          <a:xfrm rot="5400000" flipH="1" flipV="1">
            <a:off x="1960565" y="3946526"/>
            <a:ext cx="1276350" cy="1"/>
          </a:xfrm>
          <a:prstGeom prst="straightConnector1">
            <a:avLst/>
          </a:prstGeom>
          <a:ln w="8255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6088" name="textruta 15"/>
          <p:cNvSpPr txBox="1">
            <a:spLocks noChangeArrowheads="1"/>
          </p:cNvSpPr>
          <p:nvPr/>
        </p:nvSpPr>
        <p:spPr bwMode="auto">
          <a:xfrm>
            <a:off x="1757363" y="1308100"/>
            <a:ext cx="3187700" cy="2000250"/>
          </a:xfrm>
          <a:prstGeom prst="rect">
            <a:avLst/>
          </a:prstGeom>
          <a:noFill/>
          <a:ln w="9525">
            <a:noFill/>
            <a:miter lim="800000"/>
            <a:headEnd/>
            <a:tailEnd/>
          </a:ln>
        </p:spPr>
        <p:txBody>
          <a:bodyPr>
            <a:prstTxWarp prst="textNoShape">
              <a:avLst/>
            </a:prstTxWarp>
            <a:spAutoFit/>
          </a:bodyPr>
          <a:lstStyle/>
          <a:p>
            <a:pPr>
              <a:defRPr/>
            </a:pPr>
            <a:r>
              <a:rPr lang="sv-SE" sz="2400" b="1" dirty="0">
                <a:solidFill>
                  <a:srgbClr val="FF0000"/>
                </a:solidFill>
                <a:latin typeface="Calibri" pitchFamily="-102" charset="0"/>
                <a:ea typeface="ＭＳ Ｐゴシック" pitchFamily="-103" charset="-128"/>
                <a:cs typeface="ＭＳ Ｐゴシック" pitchFamily="-103" charset="-128"/>
              </a:rPr>
              <a:t>FRÅN/undvika el. kamp</a:t>
            </a:r>
          </a:p>
          <a:p>
            <a:pPr>
              <a:defRPr/>
            </a:pPr>
            <a:r>
              <a:rPr lang="sv-SE" sz="2000" dirty="0">
                <a:solidFill>
                  <a:schemeClr val="accent4">
                    <a:lumMod val="10000"/>
                  </a:schemeClr>
                </a:solidFill>
                <a:latin typeface="Calibri" pitchFamily="-102" charset="0"/>
                <a:ea typeface="ＭＳ Ｐゴシック" pitchFamily="-103" charset="-128"/>
                <a:cs typeface="ＭＳ Ｐゴシック" pitchFamily="-103" charset="-128"/>
              </a:rPr>
              <a:t>Vill bort från hotet </a:t>
            </a:r>
          </a:p>
          <a:p>
            <a:pPr>
              <a:defRPr/>
            </a:pPr>
            <a:r>
              <a:rPr lang="sv-SE" sz="2000" dirty="0">
                <a:solidFill>
                  <a:schemeClr val="accent4">
                    <a:lumMod val="10000"/>
                  </a:schemeClr>
                </a:solidFill>
                <a:latin typeface="Calibri" pitchFamily="-102" charset="0"/>
                <a:ea typeface="ＭＳ Ｐゴシック" pitchFamily="-103" charset="-128"/>
                <a:cs typeface="ＭＳ Ｐゴシック" pitchFamily="-103" charset="-128"/>
              </a:rPr>
              <a:t>så snabbt som möjligt</a:t>
            </a:r>
          </a:p>
          <a:p>
            <a:pPr>
              <a:defRPr/>
            </a:pPr>
            <a:r>
              <a:rPr lang="sv-SE" sz="2000" dirty="0">
                <a:solidFill>
                  <a:schemeClr val="accent4">
                    <a:lumMod val="10000"/>
                  </a:schemeClr>
                </a:solidFill>
                <a:latin typeface="Calibri" pitchFamily="-102" charset="0"/>
                <a:ea typeface="ＭＳ Ｐゴシック" pitchFamily="-103" charset="-128"/>
                <a:cs typeface="ＭＳ Ｐゴシック" pitchFamily="-103" charset="-128"/>
              </a:rPr>
              <a:t>men fjärmar mig samtidigt</a:t>
            </a:r>
          </a:p>
          <a:p>
            <a:pPr>
              <a:defRPr/>
            </a:pPr>
            <a:r>
              <a:rPr lang="sv-SE" sz="2000" dirty="0">
                <a:solidFill>
                  <a:schemeClr val="accent4">
                    <a:lumMod val="10000"/>
                  </a:schemeClr>
                </a:solidFill>
                <a:latin typeface="Calibri" pitchFamily="-102" charset="0"/>
                <a:ea typeface="ＭＳ Ｐゴシック" pitchFamily="-103" charset="-128"/>
                <a:cs typeface="ＭＳ Ｐゴシック" pitchFamily="-103" charset="-128"/>
              </a:rPr>
              <a:t>från det jag vill vara.</a:t>
            </a:r>
          </a:p>
          <a:p>
            <a:pPr>
              <a:defRPr/>
            </a:pPr>
            <a:endParaRPr lang="sv-SE" sz="2000" dirty="0">
              <a:latin typeface="Calibri" pitchFamily="-102" charset="0"/>
              <a:ea typeface="ＭＳ Ｐゴシック" pitchFamily="-103" charset="-128"/>
              <a:cs typeface="ＭＳ Ｐゴシック" pitchFamily="-103" charset="-128"/>
            </a:endParaRPr>
          </a:p>
        </p:txBody>
      </p:sp>
      <p:sp>
        <p:nvSpPr>
          <p:cNvPr id="46089" name="textruta 16"/>
          <p:cNvSpPr txBox="1">
            <a:spLocks noChangeArrowheads="1"/>
          </p:cNvSpPr>
          <p:nvPr/>
        </p:nvSpPr>
        <p:spPr bwMode="auto">
          <a:xfrm>
            <a:off x="8775248" y="1308100"/>
            <a:ext cx="2189163" cy="1692275"/>
          </a:xfrm>
          <a:prstGeom prst="rect">
            <a:avLst/>
          </a:prstGeom>
          <a:noFill/>
          <a:ln w="9525">
            <a:noFill/>
            <a:miter lim="800000"/>
            <a:headEnd/>
            <a:tailEnd/>
          </a:ln>
        </p:spPr>
        <p:txBody>
          <a:bodyPr>
            <a:prstTxWarp prst="textNoShape">
              <a:avLst/>
            </a:prstTxWarp>
            <a:spAutoFit/>
          </a:bodyPr>
          <a:lstStyle/>
          <a:p>
            <a:pPr>
              <a:defRPr/>
            </a:pPr>
            <a:r>
              <a:rPr lang="sv-SE" sz="2400" b="1" dirty="0">
                <a:solidFill>
                  <a:srgbClr val="008000"/>
                </a:solidFill>
                <a:latin typeface="Calibri" pitchFamily="-102" charset="0"/>
                <a:ea typeface="ＭＳ Ｐゴシック" pitchFamily="-103" charset="-128"/>
                <a:cs typeface="ＭＳ Ｐゴシック" pitchFamily="-103" charset="-128"/>
              </a:rPr>
              <a:t>TILL/uppnå</a:t>
            </a:r>
          </a:p>
          <a:p>
            <a:pPr>
              <a:defRPr/>
            </a:pPr>
            <a:r>
              <a:rPr lang="sv-SE" sz="2000" dirty="0">
                <a:solidFill>
                  <a:schemeClr val="accent4">
                    <a:lumMod val="10000"/>
                  </a:schemeClr>
                </a:solidFill>
                <a:latin typeface="Calibri" pitchFamily="-102" charset="0"/>
                <a:ea typeface="ＭＳ Ｐゴシック" pitchFamily="-103" charset="-128"/>
                <a:cs typeface="ＭＳ Ｐゴシック" pitchFamily="-103" charset="-128"/>
              </a:rPr>
              <a:t>Närmar mig det jag</a:t>
            </a:r>
          </a:p>
          <a:p>
            <a:pPr>
              <a:defRPr/>
            </a:pPr>
            <a:r>
              <a:rPr lang="sv-SE" sz="2000" dirty="0">
                <a:solidFill>
                  <a:schemeClr val="accent4">
                    <a:lumMod val="10000"/>
                  </a:schemeClr>
                </a:solidFill>
                <a:latin typeface="Calibri" pitchFamily="-102" charset="0"/>
                <a:ea typeface="ＭＳ Ｐゴシック" pitchFamily="-103" charset="-128"/>
                <a:cs typeface="ＭＳ Ｐゴシック" pitchFamily="-103" charset="-128"/>
              </a:rPr>
              <a:t>vill vara och det ”får kosta” : energi, tid, engagemang.</a:t>
            </a:r>
          </a:p>
        </p:txBody>
      </p:sp>
      <p:sp>
        <p:nvSpPr>
          <p:cNvPr id="46091" name="textruta 19"/>
          <p:cNvSpPr txBox="1">
            <a:spLocks noChangeArrowheads="1"/>
          </p:cNvSpPr>
          <p:nvPr/>
        </p:nvSpPr>
        <p:spPr bwMode="auto">
          <a:xfrm>
            <a:off x="1957389" y="4584701"/>
            <a:ext cx="2936875" cy="2308225"/>
          </a:xfrm>
          <a:prstGeom prst="rect">
            <a:avLst/>
          </a:prstGeom>
          <a:noFill/>
          <a:ln w="9525">
            <a:noFill/>
            <a:miter lim="800000"/>
            <a:headEnd/>
            <a:tailEnd/>
          </a:ln>
        </p:spPr>
        <p:txBody>
          <a:bodyPr>
            <a:prstTxWarp prst="textNoShape">
              <a:avLst/>
            </a:prstTxWarp>
            <a:spAutoFit/>
          </a:bodyPr>
          <a:lstStyle/>
          <a:p>
            <a:pPr>
              <a:defRPr/>
            </a:pPr>
            <a:r>
              <a:rPr lang="sv-SE" sz="2400" dirty="0">
                <a:solidFill>
                  <a:srgbClr val="FF0000"/>
                </a:solidFill>
                <a:latin typeface="Calibri" pitchFamily="-102" charset="0"/>
                <a:ea typeface="ＭＳ Ｐゴシック" pitchFamily="-103" charset="-128"/>
                <a:cs typeface="ＭＳ Ｐゴシック" pitchFamily="-103" charset="-128"/>
              </a:rPr>
              <a:t>KIDNAPPARE</a:t>
            </a:r>
          </a:p>
          <a:p>
            <a:pPr>
              <a:defRPr/>
            </a:pPr>
            <a:r>
              <a:rPr lang="sv-SE" sz="2000" dirty="0">
                <a:solidFill>
                  <a:schemeClr val="accent4">
                    <a:lumMod val="10000"/>
                  </a:schemeClr>
                </a:solidFill>
                <a:latin typeface="Calibri" pitchFamily="-102" charset="0"/>
                <a:ea typeface="ＭＳ Ｐゴシック" pitchFamily="-103" charset="-128"/>
                <a:cs typeface="ＭＳ Ｐゴシック" pitchFamily="-103" charset="-128"/>
              </a:rPr>
              <a:t>Tankar</a:t>
            </a:r>
          </a:p>
          <a:p>
            <a:pPr>
              <a:defRPr/>
            </a:pPr>
            <a:r>
              <a:rPr lang="sv-SE" sz="2000" dirty="0">
                <a:solidFill>
                  <a:schemeClr val="accent4">
                    <a:lumMod val="10000"/>
                  </a:schemeClr>
                </a:solidFill>
                <a:latin typeface="Calibri" pitchFamily="-102" charset="0"/>
                <a:ea typeface="ＭＳ Ｐゴシック" pitchFamily="-103" charset="-128"/>
                <a:cs typeface="ＭＳ Ｐゴシック" pitchFamily="-103" charset="-128"/>
              </a:rPr>
              <a:t>Emotioner</a:t>
            </a:r>
          </a:p>
          <a:p>
            <a:pPr>
              <a:defRPr/>
            </a:pPr>
            <a:r>
              <a:rPr lang="sv-SE" sz="2000" dirty="0">
                <a:solidFill>
                  <a:schemeClr val="accent4">
                    <a:lumMod val="10000"/>
                  </a:schemeClr>
                </a:solidFill>
                <a:latin typeface="Calibri" pitchFamily="-102" charset="0"/>
                <a:ea typeface="ＭＳ Ｐゴシック" pitchFamily="-103" charset="-128"/>
                <a:cs typeface="ＭＳ Ｐゴシック" pitchFamily="-103" charset="-128"/>
              </a:rPr>
              <a:t>Associationer</a:t>
            </a:r>
          </a:p>
          <a:p>
            <a:pPr>
              <a:defRPr/>
            </a:pPr>
            <a:r>
              <a:rPr lang="sv-SE" sz="2000" dirty="0">
                <a:solidFill>
                  <a:schemeClr val="accent4">
                    <a:lumMod val="10000"/>
                  </a:schemeClr>
                </a:solidFill>
                <a:latin typeface="Calibri" pitchFamily="-102" charset="0"/>
                <a:ea typeface="ＭＳ Ｐゴシック" pitchFamily="-103" charset="-128"/>
                <a:cs typeface="ＭＳ Ｐゴシック" pitchFamily="-103" charset="-128"/>
              </a:rPr>
              <a:t>Minnen</a:t>
            </a:r>
          </a:p>
          <a:p>
            <a:pPr>
              <a:defRPr/>
            </a:pPr>
            <a:r>
              <a:rPr lang="sv-SE" sz="2000" dirty="0">
                <a:solidFill>
                  <a:schemeClr val="accent4">
                    <a:lumMod val="10000"/>
                  </a:schemeClr>
                </a:solidFill>
                <a:latin typeface="Calibri" pitchFamily="-102" charset="0"/>
                <a:ea typeface="ＭＳ Ｐゴシック" pitchFamily="-103" charset="-128"/>
                <a:cs typeface="ＭＳ Ｐゴシック" pitchFamily="-103" charset="-128"/>
              </a:rPr>
              <a:t>Sensationer/hotpåslag</a:t>
            </a:r>
          </a:p>
          <a:p>
            <a:pPr>
              <a:defRPr/>
            </a:pPr>
            <a:endParaRPr lang="sv-SE" sz="2000" dirty="0">
              <a:latin typeface="Calibri" pitchFamily="-102" charset="0"/>
              <a:ea typeface="ＭＳ Ｐゴシック" pitchFamily="-103" charset="-128"/>
              <a:cs typeface="ＭＳ Ｐゴシック" pitchFamily="-103" charset="-128"/>
            </a:endParaRPr>
          </a:p>
        </p:txBody>
      </p:sp>
      <p:sp>
        <p:nvSpPr>
          <p:cNvPr id="28684" name="textruta 20"/>
          <p:cNvSpPr txBox="1">
            <a:spLocks noChangeArrowheads="1"/>
          </p:cNvSpPr>
          <p:nvPr/>
        </p:nvSpPr>
        <p:spPr bwMode="auto">
          <a:xfrm>
            <a:off x="2159000" y="2447925"/>
            <a:ext cx="237566" cy="369332"/>
          </a:xfrm>
          <a:prstGeom prst="rect">
            <a:avLst/>
          </a:prstGeom>
          <a:noFill/>
          <a:ln w="9525">
            <a:noFill/>
            <a:miter lim="800000"/>
            <a:headEnd/>
            <a:tailEnd/>
          </a:ln>
        </p:spPr>
        <p:txBody>
          <a:bodyPr wrap="none">
            <a:prstTxWarp prst="textNoShape">
              <a:avLst/>
            </a:prstTxWarp>
            <a:spAutoFit/>
          </a:bodyPr>
          <a:lstStyle/>
          <a:p>
            <a:r>
              <a:rPr lang="sv-SE">
                <a:latin typeface="Calibri" charset="0"/>
              </a:rPr>
              <a:t> </a:t>
            </a:r>
          </a:p>
        </p:txBody>
      </p:sp>
      <p:sp>
        <p:nvSpPr>
          <p:cNvPr id="46093" name="textruta 22"/>
          <p:cNvSpPr txBox="1">
            <a:spLocks noChangeArrowheads="1"/>
          </p:cNvSpPr>
          <p:nvPr/>
        </p:nvSpPr>
        <p:spPr bwMode="auto">
          <a:xfrm>
            <a:off x="4435475" y="650875"/>
            <a:ext cx="3175000" cy="461665"/>
          </a:xfrm>
          <a:prstGeom prst="rect">
            <a:avLst/>
          </a:prstGeom>
          <a:noFill/>
          <a:ln w="9525">
            <a:noFill/>
            <a:miter lim="800000"/>
            <a:headEnd/>
            <a:tailEnd/>
          </a:ln>
        </p:spPr>
        <p:txBody>
          <a:bodyPr>
            <a:prstTxWarp prst="textNoShape">
              <a:avLst/>
            </a:prstTxWarp>
            <a:spAutoFit/>
          </a:bodyPr>
          <a:lstStyle/>
          <a:p>
            <a:pPr>
              <a:defRPr/>
            </a:pPr>
            <a:r>
              <a:rPr lang="sv-SE" sz="2000" b="1" dirty="0">
                <a:latin typeface="Calibri" pitchFamily="-102" charset="0"/>
                <a:ea typeface="ＭＳ Ｐゴシック" pitchFamily="-103" charset="-128"/>
                <a:cs typeface="ＭＳ Ｐゴシック" pitchFamily="-103" charset="-128"/>
              </a:rPr>
              <a:t> </a:t>
            </a:r>
            <a:r>
              <a:rPr lang="sv-SE" sz="2400" b="1" dirty="0">
                <a:solidFill>
                  <a:schemeClr val="accent4">
                    <a:lumMod val="10000"/>
                  </a:schemeClr>
                </a:solidFill>
                <a:latin typeface="Calibri" pitchFamily="-102" charset="0"/>
                <a:ea typeface="ＭＳ Ｐゴシック" pitchFamily="-103" charset="-128"/>
                <a:cs typeface="ＭＳ Ｐゴシック" pitchFamily="-103" charset="-128"/>
              </a:rPr>
              <a:t>valt beteendes riktning</a:t>
            </a:r>
          </a:p>
        </p:txBody>
      </p:sp>
      <p:cxnSp>
        <p:nvCxnSpPr>
          <p:cNvPr id="16" name="Rak pil 15"/>
          <p:cNvCxnSpPr/>
          <p:nvPr/>
        </p:nvCxnSpPr>
        <p:spPr>
          <a:xfrm rot="5400000">
            <a:off x="2194982" y="3792935"/>
            <a:ext cx="1585120" cy="1588"/>
          </a:xfrm>
          <a:prstGeom prst="straightConnector1">
            <a:avLst/>
          </a:prstGeom>
          <a:ln w="793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Rak pil 17"/>
          <p:cNvCxnSpPr>
            <a:cxnSpLocks/>
          </p:cNvCxnSpPr>
          <p:nvPr/>
        </p:nvCxnSpPr>
        <p:spPr>
          <a:xfrm flipH="1" flipV="1">
            <a:off x="4151607" y="4914420"/>
            <a:ext cx="793456" cy="698982"/>
          </a:xfrm>
          <a:prstGeom prst="straightConnector1">
            <a:avLst/>
          </a:prstGeom>
          <a:ln w="73025">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0661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ruta 5"/>
          <p:cNvSpPr txBox="1">
            <a:spLocks noChangeArrowheads="1"/>
          </p:cNvSpPr>
          <p:nvPr/>
        </p:nvSpPr>
        <p:spPr bwMode="auto">
          <a:xfrm>
            <a:off x="4435476" y="5729288"/>
            <a:ext cx="3663495" cy="461665"/>
          </a:xfrm>
          <a:prstGeom prst="rect">
            <a:avLst/>
          </a:prstGeom>
          <a:noFill/>
          <a:ln w="9525">
            <a:noFill/>
            <a:miter lim="800000"/>
            <a:headEnd/>
            <a:tailEnd/>
          </a:ln>
        </p:spPr>
        <p:txBody>
          <a:bodyPr wrap="square">
            <a:prstTxWarp prst="textNoShape">
              <a:avLst/>
            </a:prstTxWarp>
            <a:spAutoFit/>
          </a:bodyPr>
          <a:lstStyle/>
          <a:p>
            <a:r>
              <a:rPr lang="sv-SE" sz="2000" b="1" dirty="0">
                <a:latin typeface="Calibri" charset="0"/>
              </a:rPr>
              <a:t>  </a:t>
            </a:r>
            <a:r>
              <a:rPr lang="sv-SE" sz="2400" b="1" dirty="0">
                <a:solidFill>
                  <a:srgbClr val="FF0000"/>
                </a:solidFill>
                <a:latin typeface="Calibri" charset="0"/>
              </a:rPr>
              <a:t>utmanande situation</a:t>
            </a:r>
          </a:p>
        </p:txBody>
      </p:sp>
      <p:cxnSp>
        <p:nvCxnSpPr>
          <p:cNvPr id="9" name="Rak pil 8"/>
          <p:cNvCxnSpPr/>
          <p:nvPr/>
        </p:nvCxnSpPr>
        <p:spPr>
          <a:xfrm rot="5400000" flipH="1" flipV="1">
            <a:off x="1960565" y="3946526"/>
            <a:ext cx="1276350" cy="1"/>
          </a:xfrm>
          <a:prstGeom prst="straightConnector1">
            <a:avLst/>
          </a:prstGeom>
          <a:ln w="825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Rak pil 13"/>
          <p:cNvCxnSpPr>
            <a:cxnSpLocks/>
          </p:cNvCxnSpPr>
          <p:nvPr/>
        </p:nvCxnSpPr>
        <p:spPr>
          <a:xfrm flipV="1">
            <a:off x="3828126" y="1952368"/>
            <a:ext cx="4061750" cy="2804983"/>
          </a:xfrm>
          <a:prstGeom prst="straightConnector1">
            <a:avLst/>
          </a:prstGeom>
          <a:ln w="76200">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46088" name="textruta 15"/>
          <p:cNvSpPr txBox="1">
            <a:spLocks noChangeArrowheads="1"/>
          </p:cNvSpPr>
          <p:nvPr/>
        </p:nvSpPr>
        <p:spPr bwMode="auto">
          <a:xfrm>
            <a:off x="1757363" y="1308100"/>
            <a:ext cx="3187700" cy="2000250"/>
          </a:xfrm>
          <a:prstGeom prst="rect">
            <a:avLst/>
          </a:prstGeom>
          <a:noFill/>
          <a:ln w="9525">
            <a:noFill/>
            <a:miter lim="800000"/>
            <a:headEnd/>
            <a:tailEnd/>
          </a:ln>
        </p:spPr>
        <p:txBody>
          <a:bodyPr>
            <a:prstTxWarp prst="textNoShape">
              <a:avLst/>
            </a:prstTxWarp>
            <a:spAutoFit/>
          </a:bodyPr>
          <a:lstStyle/>
          <a:p>
            <a:pPr>
              <a:defRPr/>
            </a:pPr>
            <a:r>
              <a:rPr lang="sv-SE" sz="2400" b="1" dirty="0">
                <a:solidFill>
                  <a:srgbClr val="FF0000"/>
                </a:solidFill>
                <a:latin typeface="Calibri" pitchFamily="-102" charset="0"/>
                <a:ea typeface="ＭＳ Ｐゴシック" pitchFamily="-103" charset="-128"/>
                <a:cs typeface="ＭＳ Ｐゴシック" pitchFamily="-103" charset="-128"/>
              </a:rPr>
              <a:t>FRÅN/undvika el. kamp</a:t>
            </a:r>
          </a:p>
          <a:p>
            <a:pPr>
              <a:defRPr/>
            </a:pPr>
            <a:r>
              <a:rPr lang="sv-SE" sz="2000" dirty="0">
                <a:solidFill>
                  <a:schemeClr val="accent4">
                    <a:lumMod val="10000"/>
                  </a:schemeClr>
                </a:solidFill>
                <a:latin typeface="Calibri" pitchFamily="-102" charset="0"/>
                <a:ea typeface="ＭＳ Ｐゴシック" pitchFamily="-103" charset="-128"/>
                <a:cs typeface="ＭＳ Ｐゴシック" pitchFamily="-103" charset="-128"/>
              </a:rPr>
              <a:t>Vill bort från hotet </a:t>
            </a:r>
          </a:p>
          <a:p>
            <a:pPr>
              <a:defRPr/>
            </a:pPr>
            <a:r>
              <a:rPr lang="sv-SE" sz="2000" dirty="0">
                <a:solidFill>
                  <a:schemeClr val="accent4">
                    <a:lumMod val="10000"/>
                  </a:schemeClr>
                </a:solidFill>
                <a:latin typeface="Calibri" pitchFamily="-102" charset="0"/>
                <a:ea typeface="ＭＳ Ｐゴシック" pitchFamily="-103" charset="-128"/>
                <a:cs typeface="ＭＳ Ｐゴシック" pitchFamily="-103" charset="-128"/>
              </a:rPr>
              <a:t>så snabbt som möjligt</a:t>
            </a:r>
          </a:p>
          <a:p>
            <a:pPr>
              <a:defRPr/>
            </a:pPr>
            <a:r>
              <a:rPr lang="sv-SE" sz="2000" dirty="0">
                <a:solidFill>
                  <a:schemeClr val="accent4">
                    <a:lumMod val="10000"/>
                  </a:schemeClr>
                </a:solidFill>
                <a:latin typeface="Calibri" pitchFamily="-102" charset="0"/>
                <a:ea typeface="ＭＳ Ｐゴシック" pitchFamily="-103" charset="-128"/>
                <a:cs typeface="ＭＳ Ｐゴシック" pitchFamily="-103" charset="-128"/>
              </a:rPr>
              <a:t>men fjärmar mig samtidigt</a:t>
            </a:r>
          </a:p>
          <a:p>
            <a:pPr>
              <a:defRPr/>
            </a:pPr>
            <a:r>
              <a:rPr lang="sv-SE" sz="2000" dirty="0">
                <a:solidFill>
                  <a:schemeClr val="accent4">
                    <a:lumMod val="10000"/>
                  </a:schemeClr>
                </a:solidFill>
                <a:latin typeface="Calibri" pitchFamily="-102" charset="0"/>
                <a:ea typeface="ＭＳ Ｐゴシック" pitchFamily="-103" charset="-128"/>
                <a:cs typeface="ＭＳ Ｐゴシック" pitchFamily="-103" charset="-128"/>
              </a:rPr>
              <a:t>från det jag vill vara.</a:t>
            </a:r>
          </a:p>
          <a:p>
            <a:pPr>
              <a:defRPr/>
            </a:pPr>
            <a:endParaRPr lang="sv-SE" sz="2000" dirty="0">
              <a:latin typeface="Calibri" pitchFamily="-102" charset="0"/>
              <a:ea typeface="ＭＳ Ｐゴシック" pitchFamily="-103" charset="-128"/>
              <a:cs typeface="ＭＳ Ｐゴシック" pitchFamily="-103" charset="-128"/>
            </a:endParaRPr>
          </a:p>
        </p:txBody>
      </p:sp>
      <p:sp>
        <p:nvSpPr>
          <p:cNvPr id="46089" name="textruta 16"/>
          <p:cNvSpPr txBox="1">
            <a:spLocks noChangeArrowheads="1"/>
          </p:cNvSpPr>
          <p:nvPr/>
        </p:nvSpPr>
        <p:spPr bwMode="auto">
          <a:xfrm>
            <a:off x="8226854" y="1308894"/>
            <a:ext cx="2189163" cy="2677656"/>
          </a:xfrm>
          <a:prstGeom prst="rect">
            <a:avLst/>
          </a:prstGeom>
          <a:noFill/>
          <a:ln w="9525">
            <a:noFill/>
            <a:miter lim="800000"/>
            <a:headEnd/>
            <a:tailEnd/>
          </a:ln>
        </p:spPr>
        <p:txBody>
          <a:bodyPr>
            <a:prstTxWarp prst="textNoShape">
              <a:avLst/>
            </a:prstTxWarp>
            <a:spAutoFit/>
          </a:bodyPr>
          <a:lstStyle/>
          <a:p>
            <a:pPr>
              <a:defRPr/>
            </a:pPr>
            <a:r>
              <a:rPr lang="sv-SE" sz="2400" b="1" dirty="0">
                <a:solidFill>
                  <a:srgbClr val="008000"/>
                </a:solidFill>
                <a:latin typeface="Calibri" pitchFamily="-102" charset="0"/>
                <a:ea typeface="ＭＳ Ｐゴシック" pitchFamily="-103" charset="-128"/>
                <a:cs typeface="ＭＳ Ｐゴシック" pitchFamily="-103" charset="-128"/>
              </a:rPr>
              <a:t>TILL/uppnå</a:t>
            </a:r>
          </a:p>
          <a:p>
            <a:pPr>
              <a:defRPr/>
            </a:pPr>
            <a:r>
              <a:rPr lang="sv-SE" sz="2400" dirty="0">
                <a:solidFill>
                  <a:schemeClr val="accent4">
                    <a:lumMod val="10000"/>
                  </a:schemeClr>
                </a:solidFill>
                <a:latin typeface="Calibri" pitchFamily="-102" charset="0"/>
                <a:ea typeface="ＭＳ Ｐゴシック" pitchFamily="-103" charset="-128"/>
                <a:cs typeface="ＭＳ Ｐゴシック" pitchFamily="-103" charset="-128"/>
              </a:rPr>
              <a:t>Närmar mig det jag</a:t>
            </a:r>
          </a:p>
          <a:p>
            <a:pPr>
              <a:defRPr/>
            </a:pPr>
            <a:r>
              <a:rPr lang="sv-SE" sz="2400" dirty="0">
                <a:solidFill>
                  <a:schemeClr val="accent4">
                    <a:lumMod val="10000"/>
                  </a:schemeClr>
                </a:solidFill>
                <a:latin typeface="Calibri" pitchFamily="-102" charset="0"/>
                <a:ea typeface="ＭＳ Ｐゴシック" pitchFamily="-103" charset="-128"/>
                <a:cs typeface="ＭＳ Ｐゴシック" pitchFamily="-103" charset="-128"/>
              </a:rPr>
              <a:t>vill vara och det ”får kosta” : energi, tid,  risk, engagemang.</a:t>
            </a:r>
          </a:p>
        </p:txBody>
      </p:sp>
      <p:sp>
        <p:nvSpPr>
          <p:cNvPr id="46091" name="textruta 19"/>
          <p:cNvSpPr txBox="1">
            <a:spLocks noChangeArrowheads="1"/>
          </p:cNvSpPr>
          <p:nvPr/>
        </p:nvSpPr>
        <p:spPr bwMode="auto">
          <a:xfrm>
            <a:off x="1957389" y="4584701"/>
            <a:ext cx="2936875" cy="2308225"/>
          </a:xfrm>
          <a:prstGeom prst="rect">
            <a:avLst/>
          </a:prstGeom>
          <a:noFill/>
          <a:ln w="9525">
            <a:noFill/>
            <a:miter lim="800000"/>
            <a:headEnd/>
            <a:tailEnd/>
          </a:ln>
        </p:spPr>
        <p:txBody>
          <a:bodyPr>
            <a:prstTxWarp prst="textNoShape">
              <a:avLst/>
            </a:prstTxWarp>
            <a:spAutoFit/>
          </a:bodyPr>
          <a:lstStyle/>
          <a:p>
            <a:pPr>
              <a:defRPr/>
            </a:pPr>
            <a:r>
              <a:rPr lang="sv-SE" sz="2400" dirty="0">
                <a:solidFill>
                  <a:srgbClr val="FF0000"/>
                </a:solidFill>
                <a:latin typeface="Calibri" pitchFamily="-102" charset="0"/>
                <a:ea typeface="ＭＳ Ｐゴシック" pitchFamily="-103" charset="-128"/>
                <a:cs typeface="ＭＳ Ｐゴシック" pitchFamily="-103" charset="-128"/>
              </a:rPr>
              <a:t>KIDNAPPARE</a:t>
            </a:r>
          </a:p>
          <a:p>
            <a:pPr>
              <a:defRPr/>
            </a:pPr>
            <a:r>
              <a:rPr lang="sv-SE" sz="2000" dirty="0">
                <a:solidFill>
                  <a:schemeClr val="accent4">
                    <a:lumMod val="10000"/>
                  </a:schemeClr>
                </a:solidFill>
                <a:latin typeface="Calibri" pitchFamily="-102" charset="0"/>
                <a:ea typeface="ＭＳ Ｐゴシック" pitchFamily="-103" charset="-128"/>
                <a:cs typeface="ＭＳ Ｐゴシック" pitchFamily="-103" charset="-128"/>
              </a:rPr>
              <a:t>Tankar</a:t>
            </a:r>
          </a:p>
          <a:p>
            <a:pPr>
              <a:defRPr/>
            </a:pPr>
            <a:r>
              <a:rPr lang="sv-SE" sz="2000" dirty="0">
                <a:solidFill>
                  <a:schemeClr val="accent4">
                    <a:lumMod val="10000"/>
                  </a:schemeClr>
                </a:solidFill>
                <a:latin typeface="Calibri" pitchFamily="-102" charset="0"/>
                <a:ea typeface="ＭＳ Ｐゴシック" pitchFamily="-103" charset="-128"/>
                <a:cs typeface="ＭＳ Ｐゴシック" pitchFamily="-103" charset="-128"/>
              </a:rPr>
              <a:t>Emotioner</a:t>
            </a:r>
          </a:p>
          <a:p>
            <a:pPr>
              <a:defRPr/>
            </a:pPr>
            <a:r>
              <a:rPr lang="sv-SE" sz="2000" dirty="0">
                <a:solidFill>
                  <a:schemeClr val="accent4">
                    <a:lumMod val="10000"/>
                  </a:schemeClr>
                </a:solidFill>
                <a:latin typeface="Calibri" pitchFamily="-102" charset="0"/>
                <a:ea typeface="ＭＳ Ｐゴシック" pitchFamily="-103" charset="-128"/>
                <a:cs typeface="ＭＳ Ｐゴシック" pitchFamily="-103" charset="-128"/>
              </a:rPr>
              <a:t>Associationer</a:t>
            </a:r>
          </a:p>
          <a:p>
            <a:pPr>
              <a:defRPr/>
            </a:pPr>
            <a:r>
              <a:rPr lang="sv-SE" sz="2000" dirty="0">
                <a:solidFill>
                  <a:schemeClr val="accent4">
                    <a:lumMod val="10000"/>
                  </a:schemeClr>
                </a:solidFill>
                <a:latin typeface="Calibri" pitchFamily="-102" charset="0"/>
                <a:ea typeface="ＭＳ Ｐゴシック" pitchFamily="-103" charset="-128"/>
                <a:cs typeface="ＭＳ Ｐゴシック" pitchFamily="-103" charset="-128"/>
              </a:rPr>
              <a:t>Minnen</a:t>
            </a:r>
          </a:p>
          <a:p>
            <a:pPr>
              <a:defRPr/>
            </a:pPr>
            <a:r>
              <a:rPr lang="sv-SE" sz="2000" dirty="0">
                <a:solidFill>
                  <a:schemeClr val="accent4">
                    <a:lumMod val="10000"/>
                  </a:schemeClr>
                </a:solidFill>
                <a:latin typeface="Calibri" pitchFamily="-102" charset="0"/>
                <a:ea typeface="ＭＳ Ｐゴシック" pitchFamily="-103" charset="-128"/>
                <a:cs typeface="ＭＳ Ｐゴシック" pitchFamily="-103" charset="-128"/>
              </a:rPr>
              <a:t>Sensationer/hotpåslag</a:t>
            </a:r>
          </a:p>
          <a:p>
            <a:pPr>
              <a:defRPr/>
            </a:pPr>
            <a:endParaRPr lang="sv-SE" sz="2000" dirty="0">
              <a:latin typeface="Calibri" pitchFamily="-102" charset="0"/>
              <a:ea typeface="ＭＳ Ｐゴシック" pitchFamily="-103" charset="-128"/>
              <a:cs typeface="ＭＳ Ｐゴシック" pitchFamily="-103" charset="-128"/>
            </a:endParaRPr>
          </a:p>
        </p:txBody>
      </p:sp>
      <p:sp>
        <p:nvSpPr>
          <p:cNvPr id="28684" name="textruta 20"/>
          <p:cNvSpPr txBox="1">
            <a:spLocks noChangeArrowheads="1"/>
          </p:cNvSpPr>
          <p:nvPr/>
        </p:nvSpPr>
        <p:spPr bwMode="auto">
          <a:xfrm>
            <a:off x="2159000" y="2447925"/>
            <a:ext cx="237566" cy="369332"/>
          </a:xfrm>
          <a:prstGeom prst="rect">
            <a:avLst/>
          </a:prstGeom>
          <a:noFill/>
          <a:ln w="9525">
            <a:noFill/>
            <a:miter lim="800000"/>
            <a:headEnd/>
            <a:tailEnd/>
          </a:ln>
        </p:spPr>
        <p:txBody>
          <a:bodyPr wrap="none">
            <a:prstTxWarp prst="textNoShape">
              <a:avLst/>
            </a:prstTxWarp>
            <a:spAutoFit/>
          </a:bodyPr>
          <a:lstStyle/>
          <a:p>
            <a:r>
              <a:rPr lang="sv-SE">
                <a:latin typeface="Calibri" charset="0"/>
              </a:rPr>
              <a:t> </a:t>
            </a:r>
          </a:p>
        </p:txBody>
      </p:sp>
      <p:sp>
        <p:nvSpPr>
          <p:cNvPr id="46093" name="textruta 22"/>
          <p:cNvSpPr txBox="1">
            <a:spLocks noChangeArrowheads="1"/>
          </p:cNvSpPr>
          <p:nvPr/>
        </p:nvSpPr>
        <p:spPr bwMode="auto">
          <a:xfrm>
            <a:off x="4435475" y="650875"/>
            <a:ext cx="3175000" cy="461665"/>
          </a:xfrm>
          <a:prstGeom prst="rect">
            <a:avLst/>
          </a:prstGeom>
          <a:noFill/>
          <a:ln w="9525">
            <a:noFill/>
            <a:miter lim="800000"/>
            <a:headEnd/>
            <a:tailEnd/>
          </a:ln>
        </p:spPr>
        <p:txBody>
          <a:bodyPr>
            <a:prstTxWarp prst="textNoShape">
              <a:avLst/>
            </a:prstTxWarp>
            <a:spAutoFit/>
          </a:bodyPr>
          <a:lstStyle/>
          <a:p>
            <a:pPr>
              <a:defRPr/>
            </a:pPr>
            <a:r>
              <a:rPr lang="sv-SE" sz="2000" b="1" dirty="0">
                <a:latin typeface="Calibri" pitchFamily="-102" charset="0"/>
                <a:ea typeface="ＭＳ Ｐゴシック" pitchFamily="-103" charset="-128"/>
                <a:cs typeface="ＭＳ Ｐゴシック" pitchFamily="-103" charset="-128"/>
              </a:rPr>
              <a:t> </a:t>
            </a:r>
            <a:r>
              <a:rPr lang="sv-SE" sz="2400" b="1" dirty="0">
                <a:solidFill>
                  <a:schemeClr val="accent4">
                    <a:lumMod val="10000"/>
                  </a:schemeClr>
                </a:solidFill>
                <a:latin typeface="Calibri" pitchFamily="-102" charset="0"/>
                <a:ea typeface="ＭＳ Ｐゴシック" pitchFamily="-103" charset="-128"/>
                <a:cs typeface="ＭＳ Ｐゴシック" pitchFamily="-103" charset="-128"/>
              </a:rPr>
              <a:t>valt beteendes riktning</a:t>
            </a:r>
          </a:p>
        </p:txBody>
      </p:sp>
      <p:cxnSp>
        <p:nvCxnSpPr>
          <p:cNvPr id="16" name="Rak pil 15"/>
          <p:cNvCxnSpPr/>
          <p:nvPr/>
        </p:nvCxnSpPr>
        <p:spPr>
          <a:xfrm rot="5400000">
            <a:off x="2194982" y="3792935"/>
            <a:ext cx="1585120" cy="1588"/>
          </a:xfrm>
          <a:prstGeom prst="straightConnector1">
            <a:avLst/>
          </a:prstGeom>
          <a:ln w="793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Rak pil 17"/>
          <p:cNvCxnSpPr>
            <a:cxnSpLocks/>
          </p:cNvCxnSpPr>
          <p:nvPr/>
        </p:nvCxnSpPr>
        <p:spPr>
          <a:xfrm flipH="1" flipV="1">
            <a:off x="4151607" y="4914420"/>
            <a:ext cx="793456" cy="698982"/>
          </a:xfrm>
          <a:prstGeom prst="straightConnector1">
            <a:avLst/>
          </a:prstGeom>
          <a:ln w="7302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 name="textruta 1">
            <a:extLst>
              <a:ext uri="{FF2B5EF4-FFF2-40B4-BE49-F238E27FC236}">
                <a16:creationId xmlns:a16="http://schemas.microsoft.com/office/drawing/2014/main" id="{989398B0-6125-194C-AB0B-D2D9987B3A21}"/>
              </a:ext>
            </a:extLst>
          </p:cNvPr>
          <p:cNvSpPr txBox="1"/>
          <p:nvPr/>
        </p:nvSpPr>
        <p:spPr>
          <a:xfrm>
            <a:off x="2155927" y="782243"/>
            <a:ext cx="1269899" cy="400110"/>
          </a:xfrm>
          <a:prstGeom prst="rect">
            <a:avLst/>
          </a:prstGeom>
          <a:noFill/>
        </p:spPr>
        <p:txBody>
          <a:bodyPr wrap="none" rtlCol="0">
            <a:spAutoFit/>
          </a:bodyPr>
          <a:lstStyle/>
          <a:p>
            <a:r>
              <a:rPr lang="sv-SE" sz="2000" b="1" dirty="0">
                <a:solidFill>
                  <a:srgbClr val="FF0000"/>
                </a:solidFill>
              </a:rPr>
              <a:t>OHÄLSA</a:t>
            </a:r>
          </a:p>
        </p:txBody>
      </p:sp>
      <p:sp>
        <p:nvSpPr>
          <p:cNvPr id="3" name="textruta 2">
            <a:extLst>
              <a:ext uri="{FF2B5EF4-FFF2-40B4-BE49-F238E27FC236}">
                <a16:creationId xmlns:a16="http://schemas.microsoft.com/office/drawing/2014/main" id="{B83D7189-665C-FE4E-AB76-1B5A488079ED}"/>
              </a:ext>
            </a:extLst>
          </p:cNvPr>
          <p:cNvSpPr txBox="1"/>
          <p:nvPr/>
        </p:nvSpPr>
        <p:spPr>
          <a:xfrm>
            <a:off x="8505372" y="846435"/>
            <a:ext cx="1245854" cy="461665"/>
          </a:xfrm>
          <a:prstGeom prst="rect">
            <a:avLst/>
          </a:prstGeom>
          <a:noFill/>
        </p:spPr>
        <p:txBody>
          <a:bodyPr wrap="none" rtlCol="0">
            <a:spAutoFit/>
          </a:bodyPr>
          <a:lstStyle/>
          <a:p>
            <a:r>
              <a:rPr lang="sv-SE" sz="2400" b="1" dirty="0">
                <a:solidFill>
                  <a:srgbClr val="00B050"/>
                </a:solidFill>
              </a:rPr>
              <a:t>HÄLSA</a:t>
            </a:r>
          </a:p>
        </p:txBody>
      </p:sp>
    </p:spTree>
    <p:extLst>
      <p:ext uri="{BB962C8B-B14F-4D97-AF65-F5344CB8AC3E}">
        <p14:creationId xmlns:p14="http://schemas.microsoft.com/office/powerpoint/2010/main" val="12910905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ng 3"/>
          <p:cNvSpPr/>
          <p:nvPr/>
        </p:nvSpPr>
        <p:spPr>
          <a:xfrm>
            <a:off x="4652964" y="2447926"/>
            <a:ext cx="2230437" cy="1889125"/>
          </a:xfrm>
          <a:prstGeom prst="donut">
            <a:avLst>
              <a:gd name="adj" fmla="val 11036"/>
            </a:avLst>
          </a:prstGeom>
          <a:solidFill>
            <a:srgbClr val="3366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a:solidFill>
                <a:schemeClr val="tx1"/>
              </a:solidFill>
            </a:endParaRPr>
          </a:p>
        </p:txBody>
      </p:sp>
      <p:sp>
        <p:nvSpPr>
          <p:cNvPr id="46083" name="textruta 4"/>
          <p:cNvSpPr txBox="1">
            <a:spLocks noChangeArrowheads="1"/>
          </p:cNvSpPr>
          <p:nvPr/>
        </p:nvSpPr>
        <p:spPr bwMode="auto">
          <a:xfrm>
            <a:off x="4891882" y="2839655"/>
            <a:ext cx="1752600" cy="1200329"/>
          </a:xfrm>
          <a:prstGeom prst="rect">
            <a:avLst/>
          </a:prstGeom>
          <a:noFill/>
          <a:ln w="9525">
            <a:noFill/>
            <a:miter lim="800000"/>
            <a:headEnd/>
            <a:tailEnd/>
          </a:ln>
        </p:spPr>
        <p:txBody>
          <a:bodyPr wrap="square">
            <a:prstTxWarp prst="textNoShape">
              <a:avLst/>
            </a:prstTxWarp>
            <a:spAutoFit/>
          </a:bodyPr>
          <a:lstStyle/>
          <a:p>
            <a:pPr algn="ctr">
              <a:defRPr/>
            </a:pPr>
            <a:r>
              <a:rPr lang="sv-SE" sz="2400" b="1" dirty="0">
                <a:solidFill>
                  <a:schemeClr val="accent4">
                    <a:lumMod val="10000"/>
                  </a:schemeClr>
                </a:solidFill>
                <a:latin typeface="Calibri" pitchFamily="-102" charset="0"/>
                <a:ea typeface="ＭＳ Ｐゴシック" pitchFamily="-103" charset="-128"/>
                <a:cs typeface="ＭＳ Ｐゴシック" pitchFamily="-103" charset="-128"/>
              </a:rPr>
              <a:t>Mitt medvetna</a:t>
            </a:r>
          </a:p>
          <a:p>
            <a:pPr>
              <a:defRPr/>
            </a:pPr>
            <a:r>
              <a:rPr lang="sv-SE" sz="2400" b="1" dirty="0">
                <a:solidFill>
                  <a:schemeClr val="accent4">
                    <a:lumMod val="10000"/>
                  </a:schemeClr>
                </a:solidFill>
                <a:latin typeface="Calibri" pitchFamily="-102" charset="0"/>
                <a:ea typeface="ＭＳ Ｐゴシック" pitchFamily="-103" charset="-128"/>
                <a:cs typeface="ＭＳ Ｐゴシック" pitchFamily="-103" charset="-128"/>
              </a:rPr>
              <a:t>        val</a:t>
            </a:r>
          </a:p>
        </p:txBody>
      </p:sp>
      <p:sp>
        <p:nvSpPr>
          <p:cNvPr id="28676" name="textruta 5"/>
          <p:cNvSpPr txBox="1">
            <a:spLocks noChangeArrowheads="1"/>
          </p:cNvSpPr>
          <p:nvPr/>
        </p:nvSpPr>
        <p:spPr bwMode="auto">
          <a:xfrm>
            <a:off x="4435476" y="5729288"/>
            <a:ext cx="2936875" cy="400050"/>
          </a:xfrm>
          <a:prstGeom prst="rect">
            <a:avLst/>
          </a:prstGeom>
          <a:noFill/>
          <a:ln w="9525">
            <a:noFill/>
            <a:miter lim="800000"/>
            <a:headEnd/>
            <a:tailEnd/>
          </a:ln>
        </p:spPr>
        <p:txBody>
          <a:bodyPr>
            <a:prstTxWarp prst="textNoShape">
              <a:avLst/>
            </a:prstTxWarp>
            <a:spAutoFit/>
          </a:bodyPr>
          <a:lstStyle/>
          <a:p>
            <a:r>
              <a:rPr lang="sv-SE" sz="2000" b="1">
                <a:latin typeface="Calibri" charset="0"/>
              </a:rPr>
              <a:t>  </a:t>
            </a:r>
            <a:r>
              <a:rPr lang="sv-SE" sz="2000" b="1">
                <a:solidFill>
                  <a:srgbClr val="FF0000"/>
                </a:solidFill>
                <a:latin typeface="Calibri" charset="0"/>
              </a:rPr>
              <a:t>utmanande situation</a:t>
            </a:r>
          </a:p>
        </p:txBody>
      </p:sp>
      <p:sp>
        <p:nvSpPr>
          <p:cNvPr id="7" name="Upp 6"/>
          <p:cNvSpPr/>
          <p:nvPr/>
        </p:nvSpPr>
        <p:spPr>
          <a:xfrm>
            <a:off x="5643564" y="4584700"/>
            <a:ext cx="288925" cy="1144588"/>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a:p>
        </p:txBody>
      </p:sp>
      <p:cxnSp>
        <p:nvCxnSpPr>
          <p:cNvPr id="9" name="Rak pil 8"/>
          <p:cNvCxnSpPr/>
          <p:nvPr/>
        </p:nvCxnSpPr>
        <p:spPr>
          <a:xfrm rot="5400000" flipH="1" flipV="1">
            <a:off x="1960565" y="3946526"/>
            <a:ext cx="1276350" cy="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Rak pil 13"/>
          <p:cNvCxnSpPr>
            <a:cxnSpLocks/>
          </p:cNvCxnSpPr>
          <p:nvPr/>
        </p:nvCxnSpPr>
        <p:spPr>
          <a:xfrm flipV="1">
            <a:off x="6463862" y="1674813"/>
            <a:ext cx="1273012" cy="957262"/>
          </a:xfrm>
          <a:prstGeom prst="straightConnector1">
            <a:avLst/>
          </a:prstGeom>
          <a:ln w="76200">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46088" name="textruta 15"/>
          <p:cNvSpPr txBox="1">
            <a:spLocks noChangeArrowheads="1"/>
          </p:cNvSpPr>
          <p:nvPr/>
        </p:nvSpPr>
        <p:spPr bwMode="auto">
          <a:xfrm>
            <a:off x="1757363" y="1308100"/>
            <a:ext cx="3187700" cy="2000250"/>
          </a:xfrm>
          <a:prstGeom prst="rect">
            <a:avLst/>
          </a:prstGeom>
          <a:noFill/>
          <a:ln w="9525">
            <a:noFill/>
            <a:miter lim="800000"/>
            <a:headEnd/>
            <a:tailEnd/>
          </a:ln>
        </p:spPr>
        <p:txBody>
          <a:bodyPr>
            <a:prstTxWarp prst="textNoShape">
              <a:avLst/>
            </a:prstTxWarp>
            <a:spAutoFit/>
          </a:bodyPr>
          <a:lstStyle/>
          <a:p>
            <a:pPr>
              <a:defRPr/>
            </a:pPr>
            <a:r>
              <a:rPr lang="sv-SE" sz="2400" b="1" dirty="0">
                <a:solidFill>
                  <a:srgbClr val="FF0000"/>
                </a:solidFill>
                <a:latin typeface="Calibri" pitchFamily="-102" charset="0"/>
                <a:ea typeface="ＭＳ Ｐゴシック" pitchFamily="-103" charset="-128"/>
                <a:cs typeface="ＭＳ Ｐゴシック" pitchFamily="-103" charset="-128"/>
              </a:rPr>
              <a:t>FRÅN/undvika el. kamp</a:t>
            </a:r>
          </a:p>
          <a:p>
            <a:pPr>
              <a:defRPr/>
            </a:pPr>
            <a:r>
              <a:rPr lang="sv-SE" sz="2000" dirty="0">
                <a:solidFill>
                  <a:schemeClr val="accent4">
                    <a:lumMod val="10000"/>
                  </a:schemeClr>
                </a:solidFill>
                <a:latin typeface="Calibri" pitchFamily="-102" charset="0"/>
                <a:ea typeface="ＭＳ Ｐゴシック" pitchFamily="-103" charset="-128"/>
                <a:cs typeface="ＭＳ Ｐゴシック" pitchFamily="-103" charset="-128"/>
              </a:rPr>
              <a:t>Vill bort från hotet </a:t>
            </a:r>
          </a:p>
          <a:p>
            <a:pPr>
              <a:defRPr/>
            </a:pPr>
            <a:r>
              <a:rPr lang="sv-SE" sz="2000" dirty="0">
                <a:solidFill>
                  <a:schemeClr val="accent4">
                    <a:lumMod val="10000"/>
                  </a:schemeClr>
                </a:solidFill>
                <a:latin typeface="Calibri" pitchFamily="-102" charset="0"/>
                <a:ea typeface="ＭＳ Ｐゴシック" pitchFamily="-103" charset="-128"/>
                <a:cs typeface="ＭＳ Ｐゴシック" pitchFamily="-103" charset="-128"/>
              </a:rPr>
              <a:t>så snabbt som möjligt</a:t>
            </a:r>
          </a:p>
          <a:p>
            <a:pPr>
              <a:defRPr/>
            </a:pPr>
            <a:r>
              <a:rPr lang="sv-SE" sz="2000" dirty="0">
                <a:solidFill>
                  <a:schemeClr val="accent4">
                    <a:lumMod val="10000"/>
                  </a:schemeClr>
                </a:solidFill>
                <a:latin typeface="Calibri" pitchFamily="-102" charset="0"/>
                <a:ea typeface="ＭＳ Ｐゴシック" pitchFamily="-103" charset="-128"/>
                <a:cs typeface="ＭＳ Ｐゴシック" pitchFamily="-103" charset="-128"/>
              </a:rPr>
              <a:t>men fjärmar mig samtidigt</a:t>
            </a:r>
          </a:p>
          <a:p>
            <a:pPr>
              <a:defRPr/>
            </a:pPr>
            <a:r>
              <a:rPr lang="sv-SE" sz="2000" dirty="0">
                <a:solidFill>
                  <a:schemeClr val="accent4">
                    <a:lumMod val="10000"/>
                  </a:schemeClr>
                </a:solidFill>
                <a:latin typeface="Calibri" pitchFamily="-102" charset="0"/>
                <a:ea typeface="ＭＳ Ｐゴシック" pitchFamily="-103" charset="-128"/>
                <a:cs typeface="ＭＳ Ｐゴシック" pitchFamily="-103" charset="-128"/>
              </a:rPr>
              <a:t>från det jag vill vara.</a:t>
            </a:r>
          </a:p>
          <a:p>
            <a:pPr>
              <a:defRPr/>
            </a:pPr>
            <a:endParaRPr lang="sv-SE" sz="2000" dirty="0">
              <a:latin typeface="Calibri" pitchFamily="-102" charset="0"/>
              <a:ea typeface="ＭＳ Ｐゴシック" pitchFamily="-103" charset="-128"/>
              <a:cs typeface="ＭＳ Ｐゴシック" pitchFamily="-103" charset="-128"/>
            </a:endParaRPr>
          </a:p>
        </p:txBody>
      </p:sp>
      <p:sp>
        <p:nvSpPr>
          <p:cNvPr id="46089" name="textruta 16"/>
          <p:cNvSpPr txBox="1">
            <a:spLocks noChangeArrowheads="1"/>
          </p:cNvSpPr>
          <p:nvPr/>
        </p:nvSpPr>
        <p:spPr bwMode="auto">
          <a:xfrm>
            <a:off x="7889876" y="1308101"/>
            <a:ext cx="2189163" cy="1692275"/>
          </a:xfrm>
          <a:prstGeom prst="rect">
            <a:avLst/>
          </a:prstGeom>
          <a:noFill/>
          <a:ln w="9525">
            <a:noFill/>
            <a:miter lim="800000"/>
            <a:headEnd/>
            <a:tailEnd/>
          </a:ln>
        </p:spPr>
        <p:txBody>
          <a:bodyPr>
            <a:prstTxWarp prst="textNoShape">
              <a:avLst/>
            </a:prstTxWarp>
            <a:spAutoFit/>
          </a:bodyPr>
          <a:lstStyle/>
          <a:p>
            <a:pPr>
              <a:defRPr/>
            </a:pPr>
            <a:r>
              <a:rPr lang="sv-SE" sz="2400" b="1" dirty="0">
                <a:solidFill>
                  <a:srgbClr val="008000"/>
                </a:solidFill>
                <a:latin typeface="Calibri" pitchFamily="-102" charset="0"/>
                <a:ea typeface="ＭＳ Ｐゴシック" pitchFamily="-103" charset="-128"/>
                <a:cs typeface="ＭＳ Ｐゴシック" pitchFamily="-103" charset="-128"/>
              </a:rPr>
              <a:t>TILL/uppnå</a:t>
            </a:r>
          </a:p>
          <a:p>
            <a:pPr>
              <a:defRPr/>
            </a:pPr>
            <a:r>
              <a:rPr lang="sv-SE" sz="2000" dirty="0">
                <a:solidFill>
                  <a:schemeClr val="accent4">
                    <a:lumMod val="10000"/>
                  </a:schemeClr>
                </a:solidFill>
                <a:latin typeface="Calibri" pitchFamily="-102" charset="0"/>
                <a:ea typeface="ＭＳ Ｐゴシック" pitchFamily="-103" charset="-128"/>
                <a:cs typeface="ＭＳ Ｐゴシック" pitchFamily="-103" charset="-128"/>
              </a:rPr>
              <a:t>Närmar mig det jag</a:t>
            </a:r>
          </a:p>
          <a:p>
            <a:pPr>
              <a:defRPr/>
            </a:pPr>
            <a:r>
              <a:rPr lang="sv-SE" sz="2000" dirty="0">
                <a:solidFill>
                  <a:schemeClr val="accent4">
                    <a:lumMod val="10000"/>
                  </a:schemeClr>
                </a:solidFill>
                <a:latin typeface="Calibri" pitchFamily="-102" charset="0"/>
                <a:ea typeface="ＭＳ Ｐゴシック" pitchFamily="-103" charset="-128"/>
                <a:cs typeface="ＭＳ Ｐゴシック" pitchFamily="-103" charset="-128"/>
              </a:rPr>
              <a:t>vill vara och det ”får kosta” : energi, tid, engagemang.</a:t>
            </a:r>
          </a:p>
        </p:txBody>
      </p:sp>
      <p:sp>
        <p:nvSpPr>
          <p:cNvPr id="46090" name="textruta 18"/>
          <p:cNvSpPr txBox="1">
            <a:spLocks noChangeArrowheads="1"/>
          </p:cNvSpPr>
          <p:nvPr/>
        </p:nvSpPr>
        <p:spPr bwMode="auto">
          <a:xfrm>
            <a:off x="7789865" y="3321050"/>
            <a:ext cx="3057525" cy="3416320"/>
          </a:xfrm>
          <a:prstGeom prst="rect">
            <a:avLst/>
          </a:prstGeom>
          <a:noFill/>
          <a:ln w="9525">
            <a:noFill/>
            <a:miter lim="800000"/>
            <a:headEnd/>
            <a:tailEnd/>
          </a:ln>
        </p:spPr>
        <p:txBody>
          <a:bodyPr>
            <a:prstTxWarp prst="textNoShape">
              <a:avLst/>
            </a:prstTxWarp>
            <a:spAutoFit/>
          </a:bodyPr>
          <a:lstStyle/>
          <a:p>
            <a:pPr>
              <a:defRPr/>
            </a:pPr>
            <a:r>
              <a:rPr lang="sv-SE" sz="2400" dirty="0">
                <a:solidFill>
                  <a:srgbClr val="008000"/>
                </a:solidFill>
                <a:latin typeface="Calibri" pitchFamily="-102" charset="0"/>
                <a:ea typeface="ＭＳ Ｐゴシック" pitchFamily="-103" charset="-128"/>
                <a:cs typeface="ＭＳ Ｐゴシック" pitchFamily="-103" charset="-128"/>
              </a:rPr>
              <a:t>HJÄLPARE</a:t>
            </a:r>
          </a:p>
          <a:p>
            <a:pPr>
              <a:defRPr/>
            </a:pPr>
            <a:r>
              <a:rPr lang="sv-SE" sz="2400" b="1" dirty="0">
                <a:solidFill>
                  <a:schemeClr val="accent4">
                    <a:lumMod val="10000"/>
                  </a:schemeClr>
                </a:solidFill>
                <a:latin typeface="Calibri" pitchFamily="-102" charset="0"/>
                <a:ea typeface="ＭＳ Ｐゴシック" pitchFamily="-103" charset="-128"/>
                <a:cs typeface="ＭＳ Ｐゴシック" pitchFamily="-103" charset="-128"/>
              </a:rPr>
              <a:t>Kontakt</a:t>
            </a:r>
            <a:r>
              <a:rPr lang="sv-SE" sz="2400" dirty="0">
                <a:solidFill>
                  <a:schemeClr val="accent4">
                    <a:lumMod val="10000"/>
                  </a:schemeClr>
                </a:solidFill>
                <a:latin typeface="Calibri" pitchFamily="-102" charset="0"/>
                <a:ea typeface="ＭＳ Ｐゴシック" pitchFamily="-103" charset="-128"/>
                <a:cs typeface="ＭＳ Ｐゴシック" pitchFamily="-103" charset="-128"/>
              </a:rPr>
              <a:t> med nuet/närvaro</a:t>
            </a:r>
          </a:p>
          <a:p>
            <a:pPr>
              <a:defRPr/>
            </a:pPr>
            <a:r>
              <a:rPr lang="sv-SE" sz="2400" b="1" dirty="0">
                <a:solidFill>
                  <a:schemeClr val="accent4">
                    <a:lumMod val="10000"/>
                  </a:schemeClr>
                </a:solidFill>
                <a:latin typeface="Calibri" pitchFamily="-102" charset="0"/>
                <a:ea typeface="ＭＳ Ｐゴシック" pitchFamily="-103" charset="-128"/>
                <a:cs typeface="ＭＳ Ｐゴシック" pitchFamily="-103" charset="-128"/>
              </a:rPr>
              <a:t>Acceptans</a:t>
            </a:r>
            <a:r>
              <a:rPr lang="sv-SE" sz="2400" dirty="0">
                <a:solidFill>
                  <a:schemeClr val="accent4">
                    <a:lumMod val="10000"/>
                  </a:schemeClr>
                </a:solidFill>
                <a:latin typeface="Calibri" pitchFamily="-102" charset="0"/>
                <a:ea typeface="ＭＳ Ｐゴシック" pitchFamily="-103" charset="-128"/>
                <a:cs typeface="ＭＳ Ｐゴシック" pitchFamily="-103" charset="-128"/>
              </a:rPr>
              <a:t>/tillåt/ge plats</a:t>
            </a:r>
          </a:p>
          <a:p>
            <a:pPr>
              <a:defRPr/>
            </a:pPr>
            <a:r>
              <a:rPr lang="sv-SE" sz="2400" b="1" dirty="0" err="1">
                <a:solidFill>
                  <a:schemeClr val="accent4">
                    <a:lumMod val="10000"/>
                  </a:schemeClr>
                </a:solidFill>
                <a:latin typeface="Calibri" pitchFamily="-102" charset="0"/>
                <a:ea typeface="ＭＳ Ｐゴシック" pitchFamily="-103" charset="-128"/>
                <a:cs typeface="ＭＳ Ｐゴシック" pitchFamily="-103" charset="-128"/>
              </a:rPr>
              <a:t>Värden</a:t>
            </a:r>
            <a:r>
              <a:rPr lang="sv-SE" sz="2400" dirty="0" err="1">
                <a:solidFill>
                  <a:schemeClr val="accent4">
                    <a:lumMod val="10000"/>
                  </a:schemeClr>
                </a:solidFill>
                <a:latin typeface="Calibri" pitchFamily="-102" charset="0"/>
                <a:ea typeface="ＭＳ Ｐゴシック" pitchFamily="-103" charset="-128"/>
                <a:cs typeface="ＭＳ Ｐゴシック" pitchFamily="-103" charset="-128"/>
              </a:rPr>
              <a:t>-det</a:t>
            </a:r>
            <a:r>
              <a:rPr lang="sv-SE" sz="2400" dirty="0">
                <a:solidFill>
                  <a:schemeClr val="accent4">
                    <a:lumMod val="10000"/>
                  </a:schemeClr>
                </a:solidFill>
                <a:latin typeface="Calibri" pitchFamily="-102" charset="0"/>
                <a:ea typeface="ＭＳ Ｐゴシック" pitchFamily="-103" charset="-128"/>
                <a:cs typeface="ＭＳ Ｐゴシック" pitchFamily="-103" charset="-128"/>
              </a:rPr>
              <a:t> här är det som är riktigt viktigt för mig i livet (KUNSKAP)</a:t>
            </a:r>
          </a:p>
        </p:txBody>
      </p:sp>
      <p:sp>
        <p:nvSpPr>
          <p:cNvPr id="46091" name="textruta 19"/>
          <p:cNvSpPr txBox="1">
            <a:spLocks noChangeArrowheads="1"/>
          </p:cNvSpPr>
          <p:nvPr/>
        </p:nvSpPr>
        <p:spPr bwMode="auto">
          <a:xfrm>
            <a:off x="1957389" y="4584701"/>
            <a:ext cx="2936875" cy="2308225"/>
          </a:xfrm>
          <a:prstGeom prst="rect">
            <a:avLst/>
          </a:prstGeom>
          <a:noFill/>
          <a:ln w="9525">
            <a:noFill/>
            <a:miter lim="800000"/>
            <a:headEnd/>
            <a:tailEnd/>
          </a:ln>
        </p:spPr>
        <p:txBody>
          <a:bodyPr>
            <a:prstTxWarp prst="textNoShape">
              <a:avLst/>
            </a:prstTxWarp>
            <a:spAutoFit/>
          </a:bodyPr>
          <a:lstStyle/>
          <a:p>
            <a:pPr>
              <a:defRPr/>
            </a:pPr>
            <a:r>
              <a:rPr lang="sv-SE" sz="2400" dirty="0">
                <a:solidFill>
                  <a:srgbClr val="FF0000"/>
                </a:solidFill>
                <a:latin typeface="Calibri" pitchFamily="-102" charset="0"/>
                <a:ea typeface="ＭＳ Ｐゴシック" pitchFamily="-103" charset="-128"/>
                <a:cs typeface="ＭＳ Ｐゴシック" pitchFamily="-103" charset="-128"/>
              </a:rPr>
              <a:t>KIDNAPPARE</a:t>
            </a:r>
          </a:p>
          <a:p>
            <a:pPr>
              <a:defRPr/>
            </a:pPr>
            <a:r>
              <a:rPr lang="sv-SE" sz="2000" dirty="0">
                <a:solidFill>
                  <a:schemeClr val="accent4">
                    <a:lumMod val="10000"/>
                  </a:schemeClr>
                </a:solidFill>
                <a:latin typeface="Calibri" pitchFamily="-102" charset="0"/>
                <a:ea typeface="ＭＳ Ｐゴシック" pitchFamily="-103" charset="-128"/>
                <a:cs typeface="ＭＳ Ｐゴシック" pitchFamily="-103" charset="-128"/>
              </a:rPr>
              <a:t>Automatiska tankar</a:t>
            </a:r>
          </a:p>
          <a:p>
            <a:pPr>
              <a:defRPr/>
            </a:pPr>
            <a:r>
              <a:rPr lang="sv-SE" sz="2000" dirty="0">
                <a:solidFill>
                  <a:schemeClr val="accent4">
                    <a:lumMod val="10000"/>
                  </a:schemeClr>
                </a:solidFill>
                <a:latin typeface="Calibri" pitchFamily="-102" charset="0"/>
                <a:ea typeface="ＭＳ Ｐゴシック" pitchFamily="-103" charset="-128"/>
                <a:cs typeface="ＭＳ Ｐゴシック" pitchFamily="-103" charset="-128"/>
              </a:rPr>
              <a:t>Känslor</a:t>
            </a:r>
          </a:p>
          <a:p>
            <a:pPr>
              <a:defRPr/>
            </a:pPr>
            <a:r>
              <a:rPr lang="sv-SE" sz="2000" dirty="0">
                <a:solidFill>
                  <a:schemeClr val="accent4">
                    <a:lumMod val="10000"/>
                  </a:schemeClr>
                </a:solidFill>
                <a:latin typeface="Calibri" pitchFamily="-102" charset="0"/>
                <a:ea typeface="ＭＳ Ｐゴシック" pitchFamily="-103" charset="-128"/>
                <a:cs typeface="ＭＳ Ｐゴシック" pitchFamily="-103" charset="-128"/>
              </a:rPr>
              <a:t>Associationer</a:t>
            </a:r>
          </a:p>
          <a:p>
            <a:pPr>
              <a:defRPr/>
            </a:pPr>
            <a:r>
              <a:rPr lang="sv-SE" sz="2000" dirty="0">
                <a:solidFill>
                  <a:schemeClr val="accent4">
                    <a:lumMod val="10000"/>
                  </a:schemeClr>
                </a:solidFill>
                <a:latin typeface="Calibri" pitchFamily="-102" charset="0"/>
                <a:ea typeface="ＭＳ Ｐゴシック" pitchFamily="-103" charset="-128"/>
                <a:cs typeface="ＭＳ Ｐゴシック" pitchFamily="-103" charset="-128"/>
              </a:rPr>
              <a:t>Minnen</a:t>
            </a:r>
          </a:p>
          <a:p>
            <a:pPr>
              <a:defRPr/>
            </a:pPr>
            <a:r>
              <a:rPr lang="sv-SE" sz="2000" dirty="0">
                <a:solidFill>
                  <a:schemeClr val="accent4">
                    <a:lumMod val="10000"/>
                  </a:schemeClr>
                </a:solidFill>
                <a:latin typeface="Calibri" pitchFamily="-102" charset="0"/>
                <a:ea typeface="ＭＳ Ｐゴシック" pitchFamily="-103" charset="-128"/>
                <a:cs typeface="ＭＳ Ｐゴシック" pitchFamily="-103" charset="-128"/>
              </a:rPr>
              <a:t>Sensationer/hotpåslag</a:t>
            </a:r>
          </a:p>
          <a:p>
            <a:pPr>
              <a:defRPr/>
            </a:pPr>
            <a:endParaRPr lang="sv-SE" sz="2000" dirty="0">
              <a:latin typeface="Calibri" pitchFamily="-102" charset="0"/>
              <a:ea typeface="ＭＳ Ｐゴシック" pitchFamily="-103" charset="-128"/>
              <a:cs typeface="ＭＳ Ｐゴシック" pitchFamily="-103" charset="-128"/>
            </a:endParaRPr>
          </a:p>
        </p:txBody>
      </p:sp>
      <p:sp>
        <p:nvSpPr>
          <p:cNvPr id="28684" name="textruta 20"/>
          <p:cNvSpPr txBox="1">
            <a:spLocks noChangeArrowheads="1"/>
          </p:cNvSpPr>
          <p:nvPr/>
        </p:nvSpPr>
        <p:spPr bwMode="auto">
          <a:xfrm>
            <a:off x="2159000" y="2447925"/>
            <a:ext cx="237566" cy="369332"/>
          </a:xfrm>
          <a:prstGeom prst="rect">
            <a:avLst/>
          </a:prstGeom>
          <a:noFill/>
          <a:ln w="9525">
            <a:noFill/>
            <a:miter lim="800000"/>
            <a:headEnd/>
            <a:tailEnd/>
          </a:ln>
        </p:spPr>
        <p:txBody>
          <a:bodyPr wrap="none">
            <a:prstTxWarp prst="textNoShape">
              <a:avLst/>
            </a:prstTxWarp>
            <a:spAutoFit/>
          </a:bodyPr>
          <a:lstStyle/>
          <a:p>
            <a:r>
              <a:rPr lang="sv-SE">
                <a:latin typeface="Calibri" charset="0"/>
              </a:rPr>
              <a:t> </a:t>
            </a:r>
          </a:p>
        </p:txBody>
      </p:sp>
      <p:sp>
        <p:nvSpPr>
          <p:cNvPr id="46093" name="textruta 22"/>
          <p:cNvSpPr txBox="1">
            <a:spLocks noChangeArrowheads="1"/>
          </p:cNvSpPr>
          <p:nvPr/>
        </p:nvSpPr>
        <p:spPr bwMode="auto">
          <a:xfrm>
            <a:off x="4435475" y="650875"/>
            <a:ext cx="3175000" cy="400050"/>
          </a:xfrm>
          <a:prstGeom prst="rect">
            <a:avLst/>
          </a:prstGeom>
          <a:noFill/>
          <a:ln w="9525">
            <a:noFill/>
            <a:miter lim="800000"/>
            <a:headEnd/>
            <a:tailEnd/>
          </a:ln>
        </p:spPr>
        <p:txBody>
          <a:bodyPr>
            <a:prstTxWarp prst="textNoShape">
              <a:avLst/>
            </a:prstTxWarp>
            <a:spAutoFit/>
          </a:bodyPr>
          <a:lstStyle/>
          <a:p>
            <a:pPr>
              <a:defRPr/>
            </a:pPr>
            <a:r>
              <a:rPr lang="sv-SE" sz="2000" b="1" dirty="0">
                <a:latin typeface="Calibri" pitchFamily="-102" charset="0"/>
                <a:ea typeface="ＭＳ Ｐゴシック" pitchFamily="-103" charset="-128"/>
                <a:cs typeface="ＭＳ Ｐゴシック" pitchFamily="-103" charset="-128"/>
              </a:rPr>
              <a:t> </a:t>
            </a:r>
            <a:r>
              <a:rPr lang="sv-SE" sz="2000" b="1" dirty="0">
                <a:solidFill>
                  <a:schemeClr val="accent4">
                    <a:lumMod val="10000"/>
                  </a:schemeClr>
                </a:solidFill>
                <a:latin typeface="Calibri" pitchFamily="-102" charset="0"/>
                <a:ea typeface="ＭＳ Ｐゴシック" pitchFamily="-103" charset="-128"/>
                <a:cs typeface="ＭＳ Ｐゴシック" pitchFamily="-103" charset="-128"/>
              </a:rPr>
              <a:t>valt beteendes riktning</a:t>
            </a:r>
          </a:p>
        </p:txBody>
      </p:sp>
      <p:cxnSp>
        <p:nvCxnSpPr>
          <p:cNvPr id="16" name="Rak pil 15"/>
          <p:cNvCxnSpPr/>
          <p:nvPr/>
        </p:nvCxnSpPr>
        <p:spPr>
          <a:xfrm rot="5400000">
            <a:off x="2194982" y="3792935"/>
            <a:ext cx="1585120"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textruta 14"/>
          <p:cNvSpPr txBox="1"/>
          <p:nvPr/>
        </p:nvSpPr>
        <p:spPr>
          <a:xfrm>
            <a:off x="8184784" y="650876"/>
            <a:ext cx="1001556" cy="461665"/>
          </a:xfrm>
          <a:prstGeom prst="rect">
            <a:avLst/>
          </a:prstGeom>
          <a:noFill/>
        </p:spPr>
        <p:txBody>
          <a:bodyPr wrap="none" rtlCol="0">
            <a:spAutoFit/>
          </a:bodyPr>
          <a:lstStyle/>
          <a:p>
            <a:r>
              <a:rPr lang="sv-SE" sz="2400" dirty="0">
                <a:solidFill>
                  <a:srgbClr val="008000"/>
                </a:solidFill>
              </a:rPr>
              <a:t>HÄLSA</a:t>
            </a:r>
          </a:p>
        </p:txBody>
      </p:sp>
      <p:sp>
        <p:nvSpPr>
          <p:cNvPr id="17" name="textruta 16"/>
          <p:cNvSpPr txBox="1"/>
          <p:nvPr/>
        </p:nvSpPr>
        <p:spPr>
          <a:xfrm>
            <a:off x="1957388" y="650876"/>
            <a:ext cx="1205138" cy="461665"/>
          </a:xfrm>
          <a:prstGeom prst="rect">
            <a:avLst/>
          </a:prstGeom>
          <a:noFill/>
        </p:spPr>
        <p:txBody>
          <a:bodyPr wrap="none" rtlCol="0">
            <a:spAutoFit/>
          </a:bodyPr>
          <a:lstStyle/>
          <a:p>
            <a:r>
              <a:rPr lang="sv-SE" sz="2400" dirty="0">
                <a:solidFill>
                  <a:srgbClr val="FF0000"/>
                </a:solidFill>
              </a:rPr>
              <a:t>OHÄLSA</a:t>
            </a:r>
          </a:p>
        </p:txBody>
      </p:sp>
      <p:cxnSp>
        <p:nvCxnSpPr>
          <p:cNvPr id="19" name="Rak pil 18"/>
          <p:cNvCxnSpPr/>
          <p:nvPr/>
        </p:nvCxnSpPr>
        <p:spPr>
          <a:xfrm flipV="1">
            <a:off x="3714025" y="3991052"/>
            <a:ext cx="938939" cy="595239"/>
          </a:xfrm>
          <a:prstGeom prst="straightConnector1">
            <a:avLst/>
          </a:prstGeom>
          <a:ln w="762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8" name="Rak pil 17"/>
          <p:cNvCxnSpPr/>
          <p:nvPr/>
        </p:nvCxnSpPr>
        <p:spPr>
          <a:xfrm flipH="1" flipV="1">
            <a:off x="3963894" y="4850918"/>
            <a:ext cx="989107" cy="101172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2314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581D6E-AF7F-8047-996C-48E9DD307F28}"/>
              </a:ext>
            </a:extLst>
          </p:cNvPr>
          <p:cNvSpPr>
            <a:spLocks noGrp="1"/>
          </p:cNvSpPr>
          <p:nvPr>
            <p:ph type="title"/>
          </p:nvPr>
        </p:nvSpPr>
        <p:spPr/>
        <p:txBody>
          <a:bodyPr/>
          <a:lstStyle/>
          <a:p>
            <a:r>
              <a:rPr lang="sv-SE" dirty="0"/>
              <a:t>Nu blev det snurrigt</a:t>
            </a:r>
          </a:p>
        </p:txBody>
      </p:sp>
      <p:sp>
        <p:nvSpPr>
          <p:cNvPr id="3" name="Platshållare för innehåll 2">
            <a:extLst>
              <a:ext uri="{FF2B5EF4-FFF2-40B4-BE49-F238E27FC236}">
                <a16:creationId xmlns:a16="http://schemas.microsoft.com/office/drawing/2014/main" id="{628815A4-FA84-7A49-A412-FC2472C7F2DE}"/>
              </a:ext>
            </a:extLst>
          </p:cNvPr>
          <p:cNvSpPr>
            <a:spLocks noGrp="1"/>
          </p:cNvSpPr>
          <p:nvPr>
            <p:ph idx="1"/>
          </p:nvPr>
        </p:nvSpPr>
        <p:spPr/>
        <p:txBody>
          <a:bodyPr/>
          <a:lstStyle/>
          <a:p>
            <a:pPr marL="0" indent="0" algn="ctr">
              <a:buNone/>
            </a:pPr>
            <a:r>
              <a:rPr lang="sv-SE" dirty="0"/>
              <a:t>Vi gör det enklare</a:t>
            </a:r>
          </a:p>
          <a:p>
            <a:pPr marL="0" indent="0" algn="ctr">
              <a:buNone/>
            </a:pPr>
            <a:endParaRPr lang="sv-SE" dirty="0"/>
          </a:p>
          <a:p>
            <a:pPr marL="0" indent="0" algn="ctr">
              <a:buNone/>
            </a:pPr>
            <a:r>
              <a:rPr lang="sv-SE" dirty="0"/>
              <a:t>Släpp fokus på att slippa symtom</a:t>
            </a:r>
          </a:p>
          <a:p>
            <a:pPr marL="0" indent="0" algn="ctr">
              <a:buNone/>
            </a:pPr>
            <a:r>
              <a:rPr lang="sv-SE" dirty="0"/>
              <a:t>HÅLL FOKUS PÅ VAD DU VILL KUNNA GÖRA</a:t>
            </a:r>
          </a:p>
          <a:p>
            <a:pPr marL="0" indent="0" algn="ctr">
              <a:buNone/>
            </a:pPr>
            <a:r>
              <a:rPr lang="sv-SE" dirty="0"/>
              <a:t>och</a:t>
            </a:r>
          </a:p>
          <a:p>
            <a:pPr marL="0" indent="0" algn="ctr">
              <a:buNone/>
            </a:pPr>
            <a:r>
              <a:rPr lang="sv-SE" dirty="0"/>
              <a:t>gör det</a:t>
            </a:r>
          </a:p>
        </p:txBody>
      </p:sp>
    </p:spTree>
    <p:extLst>
      <p:ext uri="{BB962C8B-B14F-4D97-AF65-F5344CB8AC3E}">
        <p14:creationId xmlns:p14="http://schemas.microsoft.com/office/powerpoint/2010/main" val="4352401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0117D8-2597-9341-8238-E4F895852DEE}"/>
              </a:ext>
            </a:extLst>
          </p:cNvPr>
          <p:cNvSpPr>
            <a:spLocks noGrp="1"/>
          </p:cNvSpPr>
          <p:nvPr>
            <p:ph type="title"/>
          </p:nvPr>
        </p:nvSpPr>
        <p:spPr/>
        <p:txBody>
          <a:bodyPr/>
          <a:lstStyle/>
          <a:p>
            <a:r>
              <a:rPr lang="sv-SE" dirty="0"/>
              <a:t>och så ska individen få ihop det…</a:t>
            </a:r>
          </a:p>
        </p:txBody>
      </p:sp>
      <p:graphicFrame>
        <p:nvGraphicFramePr>
          <p:cNvPr id="4" name="Platshållare för innehåll 3">
            <a:extLst>
              <a:ext uri="{FF2B5EF4-FFF2-40B4-BE49-F238E27FC236}">
                <a16:creationId xmlns:a16="http://schemas.microsoft.com/office/drawing/2014/main" id="{12AC7E7C-22A7-B441-8D97-71DA41C61277}"/>
              </a:ext>
            </a:extLst>
          </p:cNvPr>
          <p:cNvGraphicFramePr>
            <a:graphicFrameLocks noGrp="1"/>
          </p:cNvGraphicFramePr>
          <p:nvPr>
            <p:ph idx="1"/>
            <p:extLst>
              <p:ext uri="{D42A27DB-BD31-4B8C-83A1-F6EECF244321}">
                <p14:modId xmlns:p14="http://schemas.microsoft.com/office/powerpoint/2010/main" val="966242079"/>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61302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41CC06-D5E2-1440-BDD4-8610A8375A5C}"/>
              </a:ext>
            </a:extLst>
          </p:cNvPr>
          <p:cNvSpPr>
            <a:spLocks noGrp="1"/>
          </p:cNvSpPr>
          <p:nvPr>
            <p:ph type="title"/>
          </p:nvPr>
        </p:nvSpPr>
        <p:spPr/>
        <p:txBody>
          <a:bodyPr>
            <a:normAutofit/>
          </a:bodyPr>
          <a:lstStyle/>
          <a:p>
            <a:pPr algn="ctr"/>
            <a:r>
              <a:rPr lang="sv-SE" altLang="sv-SE" sz="4800" dirty="0">
                <a:solidFill>
                  <a:schemeClr val="tx1"/>
                </a:solidFill>
                <a:ea typeface="ＭＳ Ｐゴシック" panose="020B0600070205080204" pitchFamily="34" charset="-128"/>
              </a:rPr>
              <a:t>Sammanhanget - vårt samhälle </a:t>
            </a:r>
            <a:endParaRPr lang="sv-SE" sz="4800" dirty="0"/>
          </a:p>
        </p:txBody>
      </p:sp>
      <p:sp>
        <p:nvSpPr>
          <p:cNvPr id="3" name="Platshållare för innehåll 2">
            <a:extLst>
              <a:ext uri="{FF2B5EF4-FFF2-40B4-BE49-F238E27FC236}">
                <a16:creationId xmlns:a16="http://schemas.microsoft.com/office/drawing/2014/main" id="{763B4D44-982D-8049-9330-1E3CA722239A}"/>
              </a:ext>
            </a:extLst>
          </p:cNvPr>
          <p:cNvSpPr>
            <a:spLocks noGrp="1"/>
          </p:cNvSpPr>
          <p:nvPr>
            <p:ph idx="1"/>
          </p:nvPr>
        </p:nvSpPr>
        <p:spPr/>
        <p:txBody>
          <a:bodyPr/>
          <a:lstStyle/>
          <a:p>
            <a:pPr algn="ctr">
              <a:buFontTx/>
              <a:buNone/>
            </a:pPr>
            <a:r>
              <a:rPr lang="sv-SE" altLang="sv-SE" sz="2800" dirty="0">
                <a:ea typeface="ＭＳ Ｐゴシック" panose="020B0600070205080204" pitchFamily="34" charset="-128"/>
              </a:rPr>
              <a:t>med fokus på vad man vill </a:t>
            </a:r>
            <a:r>
              <a:rPr lang="sv-SE" altLang="sv-SE" sz="2800" b="1" dirty="0">
                <a:ea typeface="ＭＳ Ｐゴシック" panose="020B0600070205080204" pitchFamily="34" charset="-128"/>
              </a:rPr>
              <a:t>UNDVIKA</a:t>
            </a:r>
            <a:r>
              <a:rPr lang="sv-SE" altLang="sv-SE" sz="2800" dirty="0">
                <a:ea typeface="ＭＳ Ｐゴシック" panose="020B0600070205080204" pitchFamily="34" charset="-128"/>
              </a:rPr>
              <a:t>, skapar ett sammanhang som drivs av</a:t>
            </a:r>
          </a:p>
          <a:p>
            <a:pPr algn="ctr">
              <a:buFontTx/>
              <a:buNone/>
            </a:pPr>
            <a:endParaRPr lang="sv-SE" altLang="sv-SE" sz="2800" dirty="0">
              <a:ea typeface="ＭＳ Ｐゴシック" panose="020B0600070205080204" pitchFamily="34" charset="-128"/>
            </a:endParaRPr>
          </a:p>
          <a:p>
            <a:pPr algn="ctr">
              <a:buFontTx/>
              <a:buNone/>
            </a:pPr>
            <a:r>
              <a:rPr lang="sv-SE" altLang="sv-SE" sz="2800" dirty="0">
                <a:latin typeface="Arial Black" panose="020B0A04020102020204" pitchFamily="34" charset="0"/>
                <a:ea typeface="ＭＳ Ｐゴシック" panose="020B0600070205080204" pitchFamily="34" charset="-128"/>
              </a:rPr>
              <a:t>Rädsla för det som kan gå fel</a:t>
            </a:r>
          </a:p>
          <a:p>
            <a:pPr algn="ctr">
              <a:buFontTx/>
              <a:buNone/>
            </a:pPr>
            <a:r>
              <a:rPr lang="sv-SE" altLang="sv-SE" sz="2800" b="1" dirty="0">
                <a:latin typeface="Arial Black" panose="020B0A04020102020204" pitchFamily="34" charset="0"/>
                <a:ea typeface="ＭＳ Ｐゴシック" panose="020B0600070205080204" pitchFamily="34" charset="-128"/>
              </a:rPr>
              <a:t>och att man känner sig hotad fast man är trygg</a:t>
            </a:r>
          </a:p>
          <a:p>
            <a:pPr algn="ctr">
              <a:buFontTx/>
              <a:buNone/>
            </a:pPr>
            <a:endParaRPr lang="sv-SE" altLang="sv-SE" sz="2800" dirty="0">
              <a:latin typeface="Arial Black" panose="020B0A04020102020204" pitchFamily="34" charset="0"/>
              <a:ea typeface="ＭＳ Ｐゴシック" panose="020B0600070205080204" pitchFamily="34" charset="-128"/>
            </a:endParaRPr>
          </a:p>
          <a:p>
            <a:pPr algn="ctr">
              <a:buFontTx/>
              <a:buNone/>
            </a:pPr>
            <a:r>
              <a:rPr lang="sv-SE" altLang="sv-SE" sz="2800" dirty="0">
                <a:latin typeface="Arial Black" panose="020B0A04020102020204" pitchFamily="34" charset="0"/>
                <a:ea typeface="ＭＳ Ｐゴシック" panose="020B0600070205080204" pitchFamily="34" charset="-128"/>
              </a:rPr>
              <a:t>”</a:t>
            </a:r>
            <a:r>
              <a:rPr lang="sv-SE" altLang="sv-SE" sz="2800" dirty="0">
                <a:latin typeface="Apple Casual" charset="0"/>
                <a:ea typeface="ＭＳ Ｐゴシック" panose="020B0600070205080204" pitchFamily="34" charset="-128"/>
              </a:rPr>
              <a:t>Man vill ju inte hamna på Facebook”</a:t>
            </a:r>
          </a:p>
          <a:p>
            <a:pPr algn="ctr">
              <a:buFontTx/>
              <a:buNone/>
            </a:pPr>
            <a:r>
              <a:rPr lang="sv-SE" altLang="sv-SE" sz="2800" dirty="0">
                <a:latin typeface="Apple Casual" charset="0"/>
                <a:ea typeface="ＭＳ Ｐゴシック" panose="020B0600070205080204" pitchFamily="34" charset="-128"/>
              </a:rPr>
              <a:t>”Man ska inte behöva ha ont eller vara trött.”</a:t>
            </a:r>
          </a:p>
          <a:p>
            <a:pPr algn="ctr">
              <a:buFontTx/>
              <a:buNone/>
            </a:pPr>
            <a:r>
              <a:rPr lang="sv-SE" altLang="sv-SE" sz="2800" dirty="0">
                <a:latin typeface="Apple Casual" charset="0"/>
                <a:ea typeface="ＭＳ Ｐゴシック" panose="020B0600070205080204" pitchFamily="34" charset="-128"/>
              </a:rPr>
              <a:t>”Man ska inte behöva känna sig stressad.”</a:t>
            </a:r>
          </a:p>
          <a:p>
            <a:pPr marL="0" indent="0" algn="ctr">
              <a:buNone/>
            </a:pPr>
            <a:endParaRPr lang="sv-SE" dirty="0"/>
          </a:p>
        </p:txBody>
      </p:sp>
    </p:spTree>
    <p:extLst>
      <p:ext uri="{BB962C8B-B14F-4D97-AF65-F5344CB8AC3E}">
        <p14:creationId xmlns:p14="http://schemas.microsoft.com/office/powerpoint/2010/main" val="3640897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04BF61-D85B-A240-B167-C0678D5BBA02}"/>
              </a:ext>
            </a:extLst>
          </p:cNvPr>
          <p:cNvSpPr>
            <a:spLocks noGrp="1"/>
          </p:cNvSpPr>
          <p:nvPr>
            <p:ph type="title"/>
          </p:nvPr>
        </p:nvSpPr>
        <p:spPr/>
        <p:txBody>
          <a:bodyPr/>
          <a:lstStyle/>
          <a:p>
            <a:r>
              <a:rPr lang="sv-SE" dirty="0"/>
              <a:t>Hälsa</a:t>
            </a:r>
          </a:p>
        </p:txBody>
      </p:sp>
      <p:sp>
        <p:nvSpPr>
          <p:cNvPr id="3" name="Platshållare för innehåll 2">
            <a:extLst>
              <a:ext uri="{FF2B5EF4-FFF2-40B4-BE49-F238E27FC236}">
                <a16:creationId xmlns:a16="http://schemas.microsoft.com/office/drawing/2014/main" id="{5E9D0502-E9B1-2D44-8B64-8784C1666399}"/>
              </a:ext>
            </a:extLst>
          </p:cNvPr>
          <p:cNvSpPr>
            <a:spLocks noGrp="1"/>
          </p:cNvSpPr>
          <p:nvPr>
            <p:ph idx="1"/>
          </p:nvPr>
        </p:nvSpPr>
        <p:spPr>
          <a:xfrm>
            <a:off x="609600" y="1417638"/>
            <a:ext cx="10972800" cy="4525963"/>
          </a:xfrm>
        </p:spPr>
        <p:txBody>
          <a:bodyPr/>
          <a:lstStyle/>
          <a:p>
            <a:pPr marL="0" indent="0" algn="ctr">
              <a:buNone/>
            </a:pPr>
            <a:r>
              <a:rPr lang="sv-SE" dirty="0"/>
              <a:t>är inte frånvaro av något</a:t>
            </a:r>
          </a:p>
          <a:p>
            <a:pPr marL="0" indent="0" algn="ctr">
              <a:buNone/>
            </a:pPr>
            <a:r>
              <a:rPr lang="sv-SE" dirty="0"/>
              <a:t>som tex symtom</a:t>
            </a:r>
          </a:p>
          <a:p>
            <a:pPr marL="0" indent="0" algn="ctr">
              <a:buNone/>
            </a:pPr>
            <a:r>
              <a:rPr lang="sv-SE" dirty="0"/>
              <a:t>utan</a:t>
            </a:r>
          </a:p>
          <a:p>
            <a:pPr marL="0" indent="0" algn="ctr">
              <a:buNone/>
            </a:pPr>
            <a:r>
              <a:rPr lang="sv-SE" dirty="0"/>
              <a:t>NÄRVARO</a:t>
            </a:r>
          </a:p>
          <a:p>
            <a:pPr marL="0" indent="0" algn="ctr">
              <a:buNone/>
            </a:pPr>
            <a:r>
              <a:rPr lang="sv-SE" dirty="0"/>
              <a:t>och</a:t>
            </a:r>
          </a:p>
          <a:p>
            <a:pPr marL="0" indent="0" algn="ctr">
              <a:buNone/>
            </a:pPr>
            <a:r>
              <a:rPr lang="sv-SE" dirty="0"/>
              <a:t>att fylla livet</a:t>
            </a:r>
          </a:p>
          <a:p>
            <a:pPr marL="0" indent="0" algn="ctr">
              <a:buNone/>
            </a:pPr>
            <a:r>
              <a:rPr lang="sv-SE" dirty="0"/>
              <a:t>med det som ger  </a:t>
            </a:r>
          </a:p>
          <a:p>
            <a:pPr marL="0" indent="0" algn="ctr">
              <a:buNone/>
            </a:pPr>
            <a:r>
              <a:rPr lang="sv-SE" dirty="0"/>
              <a:t>mening</a:t>
            </a:r>
          </a:p>
        </p:txBody>
      </p:sp>
    </p:spTree>
    <p:extLst>
      <p:ext uri="{BB962C8B-B14F-4D97-AF65-F5344CB8AC3E}">
        <p14:creationId xmlns:p14="http://schemas.microsoft.com/office/powerpoint/2010/main" val="915359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72D1AAB-4541-2343-978E-331EA6375E30}"/>
              </a:ext>
            </a:extLst>
          </p:cNvPr>
          <p:cNvSpPr>
            <a:spLocks noGrp="1"/>
          </p:cNvSpPr>
          <p:nvPr>
            <p:ph type="title"/>
          </p:nvPr>
        </p:nvSpPr>
        <p:spPr/>
        <p:txBody>
          <a:bodyPr/>
          <a:lstStyle/>
          <a:p>
            <a:pPr algn="ctr"/>
            <a:r>
              <a:rPr lang="sv-SE" dirty="0"/>
              <a:t>Förhållningssätt i Sverige </a:t>
            </a:r>
            <a:br>
              <a:rPr lang="sv-SE" dirty="0"/>
            </a:br>
            <a:r>
              <a:rPr lang="sv-SE" sz="3200" dirty="0"/>
              <a:t>som ökar sårbarhet</a:t>
            </a:r>
          </a:p>
        </p:txBody>
      </p:sp>
      <p:sp>
        <p:nvSpPr>
          <p:cNvPr id="33794" name="Platshållare för innehåll 2">
            <a:extLst>
              <a:ext uri="{FF2B5EF4-FFF2-40B4-BE49-F238E27FC236}">
                <a16:creationId xmlns:a16="http://schemas.microsoft.com/office/drawing/2014/main" id="{4322E552-784A-4166-9F43-7FB4F36617D9}"/>
              </a:ext>
            </a:extLst>
          </p:cNvPr>
          <p:cNvSpPr>
            <a:spLocks noGrp="1" noChangeArrowheads="1"/>
          </p:cNvSpPr>
          <p:nvPr>
            <p:ph idx="1"/>
          </p:nvPr>
        </p:nvSpPr>
        <p:spPr>
          <a:xfrm>
            <a:off x="609600" y="1417639"/>
            <a:ext cx="10972800" cy="5665332"/>
          </a:xfrm>
        </p:spPr>
        <p:txBody>
          <a:bodyPr>
            <a:normAutofit fontScale="85000" lnSpcReduction="20000"/>
          </a:bodyPr>
          <a:lstStyle/>
          <a:p>
            <a:pPr marL="0" indent="0" algn="ctr">
              <a:buNone/>
            </a:pPr>
            <a:r>
              <a:rPr lang="sv-SE" altLang="sv-SE" sz="3200" dirty="0">
                <a:ea typeface="ＭＳ Ｐゴシック" panose="020B0600070205080204" pitchFamily="34" charset="-128"/>
              </a:rPr>
              <a:t>Det är </a:t>
            </a:r>
            <a:r>
              <a:rPr lang="sv-SE" altLang="sv-SE" dirty="0">
                <a:ea typeface="ＭＳ Ｐゴシック" panose="020B0600070205080204" pitchFamily="34" charset="-128"/>
              </a:rPr>
              <a:t>vanligt</a:t>
            </a:r>
            <a:r>
              <a:rPr lang="sv-SE" altLang="sv-SE" sz="3200" dirty="0">
                <a:ea typeface="ＭＳ Ｐゴシック" panose="020B0600070205080204" pitchFamily="34" charset="-128"/>
              </a:rPr>
              <a:t> att använda </a:t>
            </a:r>
            <a:r>
              <a:rPr lang="sv-SE" altLang="sv-SE" sz="3200" b="1" dirty="0">
                <a:ea typeface="ＭＳ Ｐゴシック" panose="020B0600070205080204" pitchFamily="34" charset="-128"/>
              </a:rPr>
              <a:t>passiv </a:t>
            </a:r>
            <a:r>
              <a:rPr lang="sv-SE" altLang="sv-SE" sz="3200" b="1" dirty="0" err="1">
                <a:ea typeface="ＭＳ Ｐゴシック" panose="020B0600070205080204" pitchFamily="34" charset="-128"/>
              </a:rPr>
              <a:t>coping</a:t>
            </a:r>
            <a:r>
              <a:rPr lang="sv-SE" altLang="sv-SE" sz="3200" b="1" dirty="0">
                <a:ea typeface="ＭＳ Ｐゴシック" panose="020B0600070205080204" pitchFamily="34" charset="-128"/>
              </a:rPr>
              <a:t>: </a:t>
            </a:r>
            <a:endParaRPr lang="sv-SE" altLang="sv-SE" b="1" dirty="0">
              <a:ea typeface="ＭＳ Ｐゴシック" panose="020B0600070205080204" pitchFamily="34" charset="-128"/>
            </a:endParaRPr>
          </a:p>
          <a:p>
            <a:pPr marL="0" indent="0" algn="ctr">
              <a:buNone/>
            </a:pPr>
            <a:r>
              <a:rPr lang="sv-SE" altLang="sv-SE" sz="3200" dirty="0">
                <a:ea typeface="ＭＳ Ｐゴシック" panose="020B0600070205080204" pitchFamily="34" charset="-128"/>
              </a:rPr>
              <a:t>”</a:t>
            </a:r>
            <a:r>
              <a:rPr lang="sv-SE" altLang="sv-SE" sz="3200" b="1" dirty="0">
                <a:ea typeface="ＭＳ Ｐゴシック" panose="020B0600070205080204" pitchFamily="34" charset="-128"/>
              </a:rPr>
              <a:t>vänta</a:t>
            </a:r>
            <a:r>
              <a:rPr lang="sv-SE" altLang="sv-SE" sz="3200" dirty="0">
                <a:ea typeface="ＭＳ Ｐゴシック" panose="020B0600070205080204" pitchFamily="34" charset="-128"/>
              </a:rPr>
              <a:t> tills det känns bra”</a:t>
            </a:r>
          </a:p>
          <a:p>
            <a:pPr marL="0" indent="0" algn="ctr">
              <a:buNone/>
            </a:pPr>
            <a:r>
              <a:rPr lang="sv-SE" altLang="sv-SE" sz="3200" dirty="0">
                <a:ea typeface="ＭＳ Ｐゴシック" panose="020B0600070205080204" pitchFamily="34" charset="-128"/>
              </a:rPr>
              <a:t> ”</a:t>
            </a:r>
            <a:r>
              <a:rPr lang="sv-SE" altLang="sv-SE" sz="3200" b="1" dirty="0">
                <a:ea typeface="ＭＳ Ｐゴシック" panose="020B0600070205080204" pitchFamily="34" charset="-128"/>
              </a:rPr>
              <a:t>sluta</a:t>
            </a:r>
            <a:r>
              <a:rPr lang="sv-SE" altLang="sv-SE" sz="3200" dirty="0">
                <a:ea typeface="ＭＳ Ｐゴシック" panose="020B0600070205080204" pitchFamily="34" charset="-128"/>
              </a:rPr>
              <a:t> om det känns för mycket”</a:t>
            </a:r>
          </a:p>
          <a:p>
            <a:pPr marL="0" indent="0" algn="ctr">
              <a:buNone/>
            </a:pPr>
            <a:r>
              <a:rPr lang="sv-SE" altLang="sv-SE" sz="3200" dirty="0">
                <a:ea typeface="ＭＳ Ｐゴシック" panose="020B0600070205080204" pitchFamily="34" charset="-128"/>
              </a:rPr>
              <a:t>”</a:t>
            </a:r>
            <a:r>
              <a:rPr lang="sv-SE" altLang="sv-SE" sz="3200" b="1" dirty="0">
                <a:ea typeface="ＭＳ Ｐゴシック" panose="020B0600070205080204" pitchFamily="34" charset="-128"/>
              </a:rPr>
              <a:t>undvika</a:t>
            </a:r>
            <a:r>
              <a:rPr lang="sv-SE" altLang="sv-SE" sz="3200" dirty="0">
                <a:ea typeface="ＭＳ Ｐゴシック" panose="020B0600070205080204" pitchFamily="34" charset="-128"/>
              </a:rPr>
              <a:t> smärta, trötthet, ångest”</a:t>
            </a:r>
          </a:p>
          <a:p>
            <a:pPr marL="0" indent="0" algn="ctr">
              <a:buNone/>
            </a:pPr>
            <a:r>
              <a:rPr lang="sv-SE" altLang="sv-SE" sz="3200" dirty="0">
                <a:ea typeface="ＭＳ Ｐゴシック" panose="020B0600070205080204" pitchFamily="34" charset="-128"/>
              </a:rPr>
              <a:t>”</a:t>
            </a:r>
            <a:r>
              <a:rPr lang="sv-SE" altLang="sv-SE" sz="3200" b="1" dirty="0">
                <a:ea typeface="ＭＳ Ｐゴシック" panose="020B0600070205080204" pitchFamily="34" charset="-128"/>
              </a:rPr>
              <a:t>bita ihop</a:t>
            </a:r>
            <a:r>
              <a:rPr lang="sv-SE" altLang="sv-SE" sz="3200" dirty="0">
                <a:ea typeface="ＭＳ Ｐゴシック" panose="020B0600070205080204" pitchFamily="34" charset="-128"/>
              </a:rPr>
              <a:t> och köra på”</a:t>
            </a:r>
          </a:p>
          <a:p>
            <a:pPr marL="0" indent="0" algn="ctr">
              <a:buNone/>
            </a:pPr>
            <a:r>
              <a:rPr lang="sv-SE" altLang="sv-SE" sz="3200" dirty="0">
                <a:ea typeface="ＭＳ Ｐゴシック" panose="020B0600070205080204" pitchFamily="34" charset="-128"/>
              </a:rPr>
              <a:t>”</a:t>
            </a:r>
            <a:r>
              <a:rPr lang="sv-SE" altLang="sv-SE" sz="3200" b="1" dirty="0">
                <a:solidFill>
                  <a:srgbClr val="002060"/>
                </a:solidFill>
                <a:ea typeface="ＭＳ Ｐゴシック" panose="020B0600070205080204" pitchFamily="34" charset="-128"/>
              </a:rPr>
              <a:t>undvika</a:t>
            </a:r>
            <a:r>
              <a:rPr lang="sv-SE" altLang="sv-SE" sz="3200" dirty="0">
                <a:ea typeface="ＭＳ Ｐゴシック" panose="020B0600070205080204" pitchFamily="34" charset="-128"/>
              </a:rPr>
              <a:t> konflikt”</a:t>
            </a:r>
          </a:p>
          <a:p>
            <a:pPr marL="0" indent="0" algn="ctr">
              <a:buNone/>
            </a:pPr>
            <a:r>
              <a:rPr lang="sv-SE" altLang="sv-SE" sz="3200" dirty="0">
                <a:ea typeface="ＭＳ Ｐゴシック" panose="020B0600070205080204" pitchFamily="34" charset="-128"/>
              </a:rPr>
              <a:t> </a:t>
            </a:r>
          </a:p>
          <a:p>
            <a:endParaRPr lang="sv-SE" altLang="sv-SE" sz="3200" dirty="0">
              <a:ea typeface="ＭＳ Ｐゴシック" panose="020B0600070205080204" pitchFamily="34" charset="-128"/>
            </a:endParaRPr>
          </a:p>
          <a:p>
            <a:pPr marL="0" indent="0" algn="ctr">
              <a:buNone/>
            </a:pPr>
            <a:r>
              <a:rPr lang="sv-SE" altLang="sv-SE" sz="3200" b="1" dirty="0">
                <a:ea typeface="ＭＳ Ｐゴシック" panose="020B0600070205080204" pitchFamily="34" charset="-128"/>
              </a:rPr>
              <a:t>”Bekräfta” </a:t>
            </a:r>
            <a:r>
              <a:rPr lang="sv-SE" altLang="sv-SE" sz="3200" dirty="0">
                <a:ea typeface="ＭＳ Ｐゴシック" panose="020B0600070205080204" pitchFamily="34" charset="-128"/>
              </a:rPr>
              <a:t>genom att tro på det den andra säger </a:t>
            </a:r>
          </a:p>
          <a:p>
            <a:pPr marL="0" indent="0" algn="ctr">
              <a:buNone/>
            </a:pPr>
            <a:r>
              <a:rPr lang="sv-SE" altLang="sv-SE" sz="3200" dirty="0">
                <a:ea typeface="ＭＳ Ｐゴシック" panose="020B0600070205080204" pitchFamily="34" charset="-128"/>
              </a:rPr>
              <a:t>”Klart att du inte kan…” ”Så här kan du inte hålla på!</a:t>
            </a:r>
          </a:p>
          <a:p>
            <a:pPr marL="0" indent="0" algn="ctr">
              <a:buNone/>
            </a:pPr>
            <a:r>
              <a:rPr lang="sv-SE" altLang="sv-SE" dirty="0">
                <a:ea typeface="ＭＳ Ｐゴシック" panose="020B0600070205080204" pitchFamily="34" charset="-128"/>
              </a:rPr>
              <a:t>”</a:t>
            </a:r>
            <a:r>
              <a:rPr lang="sv-SE" altLang="sv-SE" sz="3200" dirty="0">
                <a:ea typeface="ＭＳ Ｐゴシック" panose="020B0600070205080204" pitchFamily="34" charset="-128"/>
              </a:rPr>
              <a:t>Du måste vara sjukskriven!”</a:t>
            </a:r>
          </a:p>
          <a:p>
            <a:pPr marL="0" indent="0" algn="ctr">
              <a:buNone/>
            </a:pPr>
            <a:r>
              <a:rPr lang="sv-SE" altLang="sv-SE" sz="3200" dirty="0">
                <a:ea typeface="ＭＳ Ｐゴシック" panose="020B0600070205080204" pitchFamily="34" charset="-128"/>
              </a:rPr>
              <a:t>Det anses snällt och nödvändigt.</a:t>
            </a:r>
          </a:p>
          <a:p>
            <a:pPr>
              <a:buFontTx/>
              <a:buNone/>
            </a:pPr>
            <a:r>
              <a:rPr lang="sv-SE" altLang="sv-SE" dirty="0">
                <a:ea typeface="ＭＳ Ｐゴシック" panose="020B0600070205080204" pitchFamily="34" charset="-128"/>
              </a:rPr>
              <a:t>  </a:t>
            </a:r>
          </a:p>
        </p:txBody>
      </p:sp>
    </p:spTree>
    <p:extLst>
      <p:ext uri="{BB962C8B-B14F-4D97-AF65-F5344CB8AC3E}">
        <p14:creationId xmlns:p14="http://schemas.microsoft.com/office/powerpoint/2010/main" val="3369549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Platshållare för innehåll 2">
            <a:extLst>
              <a:ext uri="{FF2B5EF4-FFF2-40B4-BE49-F238E27FC236}">
                <a16:creationId xmlns:a16="http://schemas.microsoft.com/office/drawing/2014/main" id="{20187C25-EDE4-4DAB-B216-66247B1B1BFE}"/>
              </a:ext>
            </a:extLst>
          </p:cNvPr>
          <p:cNvSpPr>
            <a:spLocks noGrp="1" noChangeArrowheads="1"/>
          </p:cNvSpPr>
          <p:nvPr>
            <p:ph idx="1"/>
          </p:nvPr>
        </p:nvSpPr>
        <p:spPr>
          <a:xfrm>
            <a:off x="812799" y="1371601"/>
            <a:ext cx="10537371" cy="4754563"/>
          </a:xfrm>
        </p:spPr>
        <p:txBody>
          <a:bodyPr/>
          <a:lstStyle/>
          <a:p>
            <a:pPr marL="0" indent="0" algn="ctr">
              <a:buNone/>
            </a:pPr>
            <a:r>
              <a:rPr lang="sv-SE" altLang="sv-SE" dirty="0">
                <a:ea typeface="ＭＳ Ｐゴシック" panose="020B0600070205080204" pitchFamily="34" charset="-128"/>
              </a:rPr>
              <a:t>när den används för att </a:t>
            </a:r>
            <a:r>
              <a:rPr lang="sv-SE" altLang="sv-SE" b="1" dirty="0">
                <a:ea typeface="ＭＳ Ｐゴシック" panose="020B0600070205080204" pitchFamily="34" charset="-128"/>
              </a:rPr>
              <a:t>UNDVIKA </a:t>
            </a:r>
            <a:r>
              <a:rPr lang="sv-SE" altLang="sv-SE" dirty="0">
                <a:ea typeface="ＭＳ Ｐゴシック" panose="020B0600070205080204" pitchFamily="34" charset="-128"/>
              </a:rPr>
              <a:t>symtom</a:t>
            </a:r>
          </a:p>
          <a:p>
            <a:pPr marL="0" indent="0" algn="ctr">
              <a:buNone/>
            </a:pPr>
            <a:endParaRPr lang="sv-SE" altLang="sv-SE" b="1" dirty="0">
              <a:ea typeface="ＭＳ Ｐゴシック" panose="020B0600070205080204" pitchFamily="34" charset="-128"/>
            </a:endParaRPr>
          </a:p>
          <a:p>
            <a:r>
              <a:rPr lang="sv-SE" altLang="sv-SE" b="1" dirty="0">
                <a:ea typeface="ＭＳ Ｐゴシック" panose="020B0600070205080204" pitchFamily="34" charset="-128"/>
              </a:rPr>
              <a:t>Passiv </a:t>
            </a:r>
            <a:r>
              <a:rPr lang="sv-SE" altLang="sv-SE" b="1" dirty="0" err="1">
                <a:ea typeface="ＭＳ Ｐゴシック" panose="020B0600070205080204" pitchFamily="34" charset="-128"/>
              </a:rPr>
              <a:t>copingstrategi</a:t>
            </a:r>
            <a:endParaRPr lang="sv-SE" altLang="sv-SE" b="1" dirty="0">
              <a:ea typeface="ＭＳ Ｐゴシック" panose="020B0600070205080204" pitchFamily="34" charset="-128"/>
            </a:endParaRPr>
          </a:p>
          <a:p>
            <a:endParaRPr lang="sv-SE" altLang="sv-SE" b="1" dirty="0">
              <a:ea typeface="ＭＳ Ｐゴシック" panose="020B0600070205080204" pitchFamily="34" charset="-128"/>
            </a:endParaRPr>
          </a:p>
          <a:p>
            <a:r>
              <a:rPr lang="sv-SE" altLang="sv-SE" dirty="0">
                <a:ea typeface="ＭＳ Ｐゴシック" panose="020B0600070205080204" pitchFamily="34" charset="-128"/>
              </a:rPr>
              <a:t>Är i de allra flesta fall av stress, ångest, smärta och nedstämdhet en </a:t>
            </a:r>
            <a:r>
              <a:rPr lang="sv-SE" altLang="sv-SE" b="1" dirty="0">
                <a:ea typeface="ＭＳ Ｐゴシック" panose="020B0600070205080204" pitchFamily="34" charset="-128"/>
              </a:rPr>
              <a:t>icke hjälpsam åtgärd</a:t>
            </a:r>
            <a:r>
              <a:rPr lang="sv-SE" altLang="sv-SE" dirty="0">
                <a:ea typeface="ＭＳ Ｐゴシック" panose="020B0600070205080204" pitchFamily="34" charset="-128"/>
              </a:rPr>
              <a:t> </a:t>
            </a:r>
          </a:p>
          <a:p>
            <a:endParaRPr lang="sv-SE" altLang="sv-SE" dirty="0">
              <a:ea typeface="ＭＳ Ｐゴシック" panose="020B0600070205080204" pitchFamily="34" charset="-128"/>
            </a:endParaRPr>
          </a:p>
          <a:p>
            <a:r>
              <a:rPr lang="sv-SE" altLang="sv-SE" dirty="0">
                <a:ea typeface="ＭＳ Ｐゴシック" panose="020B0600070205080204" pitchFamily="34" charset="-128"/>
              </a:rPr>
              <a:t>Risk för beroendeutveckling – både psykologiskt och socialt = minskar autonomi </a:t>
            </a:r>
            <a:r>
              <a:rPr lang="mr-IN" altLang="sv-SE" b="1" dirty="0">
                <a:ea typeface="ＭＳ Ｐゴシック" panose="020B0600070205080204" pitchFamily="34" charset="-128"/>
              </a:rPr>
              <a:t>–</a:t>
            </a:r>
            <a:r>
              <a:rPr lang="sv-SE" altLang="sv-SE" b="1" dirty="0">
                <a:ea typeface="ＭＳ Ｐゴシック" panose="020B0600070205080204" pitchFamily="34" charset="-128"/>
              </a:rPr>
              <a:t> individen SKADAS</a:t>
            </a:r>
          </a:p>
          <a:p>
            <a:endParaRPr lang="sv-SE" altLang="sv-SE" dirty="0">
              <a:ea typeface="ＭＳ Ｐゴシック" panose="020B0600070205080204" pitchFamily="34" charset="-128"/>
            </a:endParaRPr>
          </a:p>
        </p:txBody>
      </p:sp>
      <p:sp>
        <p:nvSpPr>
          <p:cNvPr id="2" name="Rubrik 1">
            <a:extLst>
              <a:ext uri="{FF2B5EF4-FFF2-40B4-BE49-F238E27FC236}">
                <a16:creationId xmlns:a16="http://schemas.microsoft.com/office/drawing/2014/main" id="{E9A9230A-8059-8E49-80CE-C10F34CE79B0}"/>
              </a:ext>
            </a:extLst>
          </p:cNvPr>
          <p:cNvSpPr>
            <a:spLocks noGrp="1"/>
          </p:cNvSpPr>
          <p:nvPr>
            <p:ph type="title"/>
          </p:nvPr>
        </p:nvSpPr>
        <p:spPr/>
        <p:txBody>
          <a:bodyPr/>
          <a:lstStyle/>
          <a:p>
            <a:r>
              <a:rPr lang="sv-SE" dirty="0"/>
              <a:t>Sjukskrivning är ingen effektiv behandling</a:t>
            </a:r>
          </a:p>
        </p:txBody>
      </p:sp>
    </p:spTree>
    <p:extLst>
      <p:ext uri="{BB962C8B-B14F-4D97-AF65-F5344CB8AC3E}">
        <p14:creationId xmlns:p14="http://schemas.microsoft.com/office/powerpoint/2010/main" val="32778502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FAEFA2-3845-C749-A587-616710F0E7F1}"/>
              </a:ext>
            </a:extLst>
          </p:cNvPr>
          <p:cNvSpPr>
            <a:spLocks noGrp="1"/>
          </p:cNvSpPr>
          <p:nvPr>
            <p:ph type="title"/>
          </p:nvPr>
        </p:nvSpPr>
        <p:spPr/>
        <p:txBody>
          <a:bodyPr/>
          <a:lstStyle/>
          <a:p>
            <a:r>
              <a:rPr lang="sv-SE" dirty="0"/>
              <a:t>Hur ser du på arbete?</a:t>
            </a:r>
          </a:p>
        </p:txBody>
      </p:sp>
      <p:sp>
        <p:nvSpPr>
          <p:cNvPr id="3" name="Platshållare för innehåll 2">
            <a:extLst>
              <a:ext uri="{FF2B5EF4-FFF2-40B4-BE49-F238E27FC236}">
                <a16:creationId xmlns:a16="http://schemas.microsoft.com/office/drawing/2014/main" id="{1399C909-6E0E-2D48-9AFC-7B41D865986A}"/>
              </a:ext>
            </a:extLst>
          </p:cNvPr>
          <p:cNvSpPr>
            <a:spLocks noGrp="1"/>
          </p:cNvSpPr>
          <p:nvPr>
            <p:ph idx="1"/>
          </p:nvPr>
        </p:nvSpPr>
        <p:spPr/>
        <p:txBody>
          <a:bodyPr/>
          <a:lstStyle/>
          <a:p>
            <a:pPr marL="0" indent="0" algn="ctr">
              <a:buNone/>
            </a:pPr>
            <a:r>
              <a:rPr lang="sv-SE" dirty="0"/>
              <a:t>Hur ser du på lönearbete?</a:t>
            </a:r>
          </a:p>
          <a:p>
            <a:pPr marL="0" indent="0" algn="ctr">
              <a:buNone/>
            </a:pPr>
            <a:endParaRPr lang="sv-SE" dirty="0"/>
          </a:p>
          <a:p>
            <a:pPr marL="0" indent="0" algn="ctr">
              <a:buNone/>
            </a:pPr>
            <a:r>
              <a:rPr lang="sv-SE" dirty="0"/>
              <a:t>Hur ser du på aktivitet?</a:t>
            </a:r>
          </a:p>
          <a:p>
            <a:pPr marL="0" indent="0" algn="ctr">
              <a:buNone/>
            </a:pPr>
            <a:r>
              <a:rPr lang="sv-SE" dirty="0"/>
              <a:t>Hur ser du på sysselsättning?</a:t>
            </a:r>
          </a:p>
          <a:p>
            <a:pPr marL="0" indent="0" algn="ctr">
              <a:buNone/>
            </a:pPr>
            <a:endParaRPr lang="sv-SE" dirty="0"/>
          </a:p>
          <a:p>
            <a:pPr marL="0" indent="0" algn="ctr">
              <a:buNone/>
            </a:pPr>
            <a:r>
              <a:rPr lang="sv-SE" dirty="0"/>
              <a:t>Vad behövs för hälsan?</a:t>
            </a:r>
          </a:p>
        </p:txBody>
      </p:sp>
    </p:spTree>
    <p:extLst>
      <p:ext uri="{BB962C8B-B14F-4D97-AF65-F5344CB8AC3E}">
        <p14:creationId xmlns:p14="http://schemas.microsoft.com/office/powerpoint/2010/main" val="24786454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73F6FB-DC40-4B49-A3C4-88CB2A4EC689}"/>
              </a:ext>
            </a:extLst>
          </p:cNvPr>
          <p:cNvSpPr>
            <a:spLocks noGrp="1"/>
          </p:cNvSpPr>
          <p:nvPr>
            <p:ph type="title"/>
          </p:nvPr>
        </p:nvSpPr>
        <p:spPr/>
        <p:txBody>
          <a:bodyPr/>
          <a:lstStyle/>
          <a:p>
            <a:r>
              <a:rPr lang="sv-SE" dirty="0"/>
              <a:t>Pratar vi om samma sak</a:t>
            </a:r>
          </a:p>
        </p:txBody>
      </p:sp>
      <p:sp>
        <p:nvSpPr>
          <p:cNvPr id="3" name="Platshållare för innehåll 2">
            <a:extLst>
              <a:ext uri="{FF2B5EF4-FFF2-40B4-BE49-F238E27FC236}">
                <a16:creationId xmlns:a16="http://schemas.microsoft.com/office/drawing/2014/main" id="{91D5A415-F5D6-8848-9F5E-FF36DBF0EBAD}"/>
              </a:ext>
            </a:extLst>
          </p:cNvPr>
          <p:cNvSpPr>
            <a:spLocks noGrp="1"/>
          </p:cNvSpPr>
          <p:nvPr>
            <p:ph idx="1"/>
          </p:nvPr>
        </p:nvSpPr>
        <p:spPr/>
        <p:txBody>
          <a:bodyPr/>
          <a:lstStyle/>
          <a:p>
            <a:pPr marL="0" indent="0" algn="ctr">
              <a:buNone/>
            </a:pPr>
            <a:r>
              <a:rPr lang="sv-SE" dirty="0"/>
              <a:t>i våra möten</a:t>
            </a:r>
          </a:p>
          <a:p>
            <a:pPr marL="0" indent="0" algn="ctr">
              <a:buNone/>
            </a:pPr>
            <a:r>
              <a:rPr lang="sv-SE" dirty="0"/>
              <a:t>med andra </a:t>
            </a:r>
          </a:p>
          <a:p>
            <a:pPr marL="0" indent="0" algn="ctr">
              <a:buNone/>
            </a:pPr>
            <a:r>
              <a:rPr lang="sv-SE" dirty="0"/>
              <a:t>och varandra?</a:t>
            </a:r>
          </a:p>
          <a:p>
            <a:pPr marL="0" indent="0" algn="ctr">
              <a:buNone/>
            </a:pPr>
            <a:endParaRPr lang="sv-SE" dirty="0"/>
          </a:p>
          <a:p>
            <a:pPr marL="0" indent="0" algn="ctr">
              <a:buNone/>
            </a:pPr>
            <a:endParaRPr lang="sv-SE" dirty="0"/>
          </a:p>
          <a:p>
            <a:pPr marL="0" indent="0" algn="ctr">
              <a:buNone/>
            </a:pPr>
            <a:r>
              <a:rPr lang="sv-SE" dirty="0"/>
              <a:t>Vad är det vi ska uppnå?</a:t>
            </a:r>
          </a:p>
        </p:txBody>
      </p:sp>
    </p:spTree>
    <p:extLst>
      <p:ext uri="{BB962C8B-B14F-4D97-AF65-F5344CB8AC3E}">
        <p14:creationId xmlns:p14="http://schemas.microsoft.com/office/powerpoint/2010/main" val="42809812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436550-53C4-314F-BC86-DBF3020D99B7}"/>
              </a:ext>
            </a:extLst>
          </p:cNvPr>
          <p:cNvSpPr>
            <a:spLocks noGrp="1"/>
          </p:cNvSpPr>
          <p:nvPr>
            <p:ph type="title"/>
          </p:nvPr>
        </p:nvSpPr>
        <p:spPr/>
        <p:txBody>
          <a:bodyPr/>
          <a:lstStyle/>
          <a:p>
            <a:r>
              <a:rPr lang="sv-SE" dirty="0"/>
              <a:t>Arbete</a:t>
            </a:r>
          </a:p>
        </p:txBody>
      </p:sp>
      <p:sp>
        <p:nvSpPr>
          <p:cNvPr id="3" name="Platshållare för innehåll 2">
            <a:extLst>
              <a:ext uri="{FF2B5EF4-FFF2-40B4-BE49-F238E27FC236}">
                <a16:creationId xmlns:a16="http://schemas.microsoft.com/office/drawing/2014/main" id="{619C4111-6064-D14E-BB71-C18F8F53A9C8}"/>
              </a:ext>
            </a:extLst>
          </p:cNvPr>
          <p:cNvSpPr>
            <a:spLocks noGrp="1"/>
          </p:cNvSpPr>
          <p:nvPr>
            <p:ph idx="1"/>
          </p:nvPr>
        </p:nvSpPr>
        <p:spPr/>
        <p:txBody>
          <a:bodyPr/>
          <a:lstStyle/>
          <a:p>
            <a:pPr marL="0" indent="0" algn="ctr">
              <a:buNone/>
            </a:pPr>
            <a:r>
              <a:rPr lang="sv-SE" dirty="0"/>
              <a:t>är något som ingår i alla människors liv</a:t>
            </a:r>
          </a:p>
          <a:p>
            <a:pPr marL="0" indent="0" algn="ctr">
              <a:buNone/>
            </a:pPr>
            <a:endParaRPr lang="sv-SE" dirty="0"/>
          </a:p>
          <a:p>
            <a:pPr marL="0" indent="0" algn="ctr">
              <a:buNone/>
            </a:pPr>
            <a:r>
              <a:rPr lang="sv-SE" dirty="0"/>
              <a:t>Många är sjukskrivna från lönearbete</a:t>
            </a:r>
          </a:p>
          <a:p>
            <a:pPr marL="0" indent="0" algn="ctr">
              <a:buNone/>
            </a:pPr>
            <a:r>
              <a:rPr lang="sv-SE" dirty="0"/>
              <a:t>utan att det finns sjukdom</a:t>
            </a:r>
          </a:p>
          <a:p>
            <a:pPr marL="0" indent="0" algn="ctr">
              <a:buNone/>
            </a:pPr>
            <a:r>
              <a:rPr lang="sv-SE" dirty="0"/>
              <a:t>som måste avlastas från lönearbete</a:t>
            </a:r>
          </a:p>
          <a:p>
            <a:pPr marL="0" indent="0" algn="ctr">
              <a:buNone/>
            </a:pPr>
            <a:r>
              <a:rPr lang="sv-SE" dirty="0"/>
              <a:t>och där stabil dygnsrytm skulle vara bästa medicinen</a:t>
            </a:r>
          </a:p>
        </p:txBody>
      </p:sp>
    </p:spTree>
    <p:extLst>
      <p:ext uri="{BB962C8B-B14F-4D97-AF65-F5344CB8AC3E}">
        <p14:creationId xmlns:p14="http://schemas.microsoft.com/office/powerpoint/2010/main" val="2300545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ubrik 1">
            <a:extLst>
              <a:ext uri="{FF2B5EF4-FFF2-40B4-BE49-F238E27FC236}">
                <a16:creationId xmlns:a16="http://schemas.microsoft.com/office/drawing/2014/main" id="{31E3B003-302B-7749-B12D-89D906577706}"/>
              </a:ext>
            </a:extLst>
          </p:cNvPr>
          <p:cNvSpPr>
            <a:spLocks noGrp="1"/>
          </p:cNvSpPr>
          <p:nvPr>
            <p:ph type="title"/>
          </p:nvPr>
        </p:nvSpPr>
        <p:spPr>
          <a:xfrm>
            <a:off x="609600" y="0"/>
            <a:ext cx="10972800" cy="1143000"/>
          </a:xfrm>
        </p:spPr>
        <p:txBody>
          <a:bodyPr/>
          <a:lstStyle/>
          <a:p>
            <a:pPr eaLnBrk="1" hangingPunct="1"/>
            <a:r>
              <a:rPr lang="sv-SE" altLang="sv-SE" dirty="0">
                <a:ea typeface="ＭＳ Ｐゴシック" panose="020B0600070205080204" pitchFamily="34" charset="-128"/>
              </a:rPr>
              <a:t>Är man sjuk när man är stressad?</a:t>
            </a:r>
          </a:p>
        </p:txBody>
      </p:sp>
      <p:sp>
        <p:nvSpPr>
          <p:cNvPr id="49154" name="Platshållare för innehåll 2">
            <a:extLst>
              <a:ext uri="{FF2B5EF4-FFF2-40B4-BE49-F238E27FC236}">
                <a16:creationId xmlns:a16="http://schemas.microsoft.com/office/drawing/2014/main" id="{49F959A4-C1E3-174C-87D7-3063D3C4A441}"/>
              </a:ext>
            </a:extLst>
          </p:cNvPr>
          <p:cNvSpPr>
            <a:spLocks noGrp="1"/>
          </p:cNvSpPr>
          <p:nvPr>
            <p:ph idx="1"/>
          </p:nvPr>
        </p:nvSpPr>
        <p:spPr>
          <a:xfrm>
            <a:off x="609600" y="1280886"/>
            <a:ext cx="10972800" cy="5340631"/>
          </a:xfrm>
        </p:spPr>
        <p:txBody>
          <a:bodyPr/>
          <a:lstStyle/>
          <a:p>
            <a:pPr marL="0" indent="0" algn="ctr" eaLnBrk="1" hangingPunct="1">
              <a:buNone/>
            </a:pPr>
            <a:r>
              <a:rPr lang="sv-SE" altLang="sv-SE" dirty="0">
                <a:ea typeface="ＭＳ Ｐゴシック" panose="020B0600070205080204" pitchFamily="34" charset="-128"/>
              </a:rPr>
              <a:t>Håll isär </a:t>
            </a:r>
          </a:p>
          <a:p>
            <a:pPr marL="0" indent="0" algn="ctr" eaLnBrk="1" hangingPunct="1">
              <a:buNone/>
            </a:pPr>
            <a:endParaRPr lang="sv-SE" altLang="sv-SE" dirty="0">
              <a:ea typeface="ＭＳ Ｐゴシック" panose="020B0600070205080204" pitchFamily="34" charset="-128"/>
            </a:endParaRPr>
          </a:p>
          <a:p>
            <a:pPr marL="0" indent="0" algn="ctr" eaLnBrk="1" hangingPunct="1">
              <a:buNone/>
            </a:pPr>
            <a:r>
              <a:rPr lang="sv-SE" altLang="sv-SE" dirty="0" err="1">
                <a:ea typeface="ＭＳ Ｐゴシック" panose="020B0600070205080204" pitchFamily="34" charset="-128"/>
              </a:rPr>
              <a:t>stressorer</a:t>
            </a:r>
            <a:endParaRPr lang="sv-SE" altLang="sv-SE" dirty="0">
              <a:ea typeface="ＭＳ Ｐゴシック" panose="020B0600070205080204" pitchFamily="34" charset="-128"/>
            </a:endParaRPr>
          </a:p>
          <a:p>
            <a:pPr marL="0" indent="0" algn="ctr" eaLnBrk="1" hangingPunct="1">
              <a:buNone/>
            </a:pPr>
            <a:endParaRPr lang="sv-SE" altLang="sv-SE" dirty="0">
              <a:ea typeface="ＭＳ Ｐゴシック" panose="020B0600070205080204" pitchFamily="34" charset="-128"/>
            </a:endParaRPr>
          </a:p>
          <a:p>
            <a:pPr marL="0" indent="0" algn="ctr" eaLnBrk="1" hangingPunct="1">
              <a:buNone/>
            </a:pPr>
            <a:r>
              <a:rPr lang="sv-SE" altLang="sv-SE" dirty="0" err="1">
                <a:ea typeface="ＭＳ Ｐゴシック" panose="020B0600070205080204" pitchFamily="34" charset="-128"/>
              </a:rPr>
              <a:t>stressresponser</a:t>
            </a:r>
            <a:endParaRPr lang="sv-SE" altLang="sv-SE" dirty="0">
              <a:ea typeface="ＭＳ Ｐゴシック" panose="020B0600070205080204" pitchFamily="34" charset="-128"/>
            </a:endParaRPr>
          </a:p>
          <a:p>
            <a:pPr marL="0" indent="0" algn="ctr" eaLnBrk="1" hangingPunct="1">
              <a:buNone/>
            </a:pPr>
            <a:endParaRPr lang="sv-SE" altLang="sv-SE" dirty="0">
              <a:ea typeface="ＭＳ Ｐゴシック" panose="020B0600070205080204" pitchFamily="34" charset="-128"/>
            </a:endParaRPr>
          </a:p>
          <a:p>
            <a:pPr marL="0" indent="0" algn="ctr" eaLnBrk="1" hangingPunct="1">
              <a:buNone/>
            </a:pPr>
            <a:r>
              <a:rPr lang="sv-SE" altLang="sv-SE" dirty="0">
                <a:ea typeface="ＭＳ Ｐゴシック" panose="020B0600070205080204" pitchFamily="34" charset="-128"/>
              </a:rPr>
              <a:t>stressbeteenden </a:t>
            </a:r>
          </a:p>
          <a:p>
            <a:pPr marL="0" indent="0" algn="ctr" eaLnBrk="1" hangingPunct="1">
              <a:buNone/>
            </a:pPr>
            <a:r>
              <a:rPr lang="sv-SE" altLang="sv-SE" dirty="0">
                <a:ea typeface="ＭＳ Ｐゴシック" panose="020B0600070205080204" pitchFamily="34" charset="-128"/>
              </a:rPr>
              <a:t> </a:t>
            </a:r>
          </a:p>
          <a:p>
            <a:pPr marL="0" indent="0" algn="ctr" eaLnBrk="1" hangingPunct="1">
              <a:buNone/>
            </a:pPr>
            <a:r>
              <a:rPr lang="sv-SE" altLang="sv-SE" dirty="0">
                <a:ea typeface="ＭＳ Ｐゴシック" panose="020B0600070205080204" pitchFamily="34" charset="-128"/>
              </a:rPr>
              <a:t>stresskonsekvenser </a:t>
            </a:r>
          </a:p>
          <a:p>
            <a:pPr eaLnBrk="1" hangingPunct="1">
              <a:buFont typeface="Arial" panose="020B0604020202020204" pitchFamily="34" charset="0"/>
              <a:buNone/>
            </a:pPr>
            <a:endParaRPr lang="sv-SE" altLang="sv-SE" dirty="0">
              <a:ea typeface="ＭＳ Ｐゴシック" panose="020B0600070205080204" pitchFamily="34" charset="-128"/>
            </a:endParaRPr>
          </a:p>
        </p:txBody>
      </p:sp>
    </p:spTree>
    <p:extLst>
      <p:ext uri="{BB962C8B-B14F-4D97-AF65-F5344CB8AC3E}">
        <p14:creationId xmlns:p14="http://schemas.microsoft.com/office/powerpoint/2010/main" val="24932156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ubrik 1">
            <a:extLst>
              <a:ext uri="{FF2B5EF4-FFF2-40B4-BE49-F238E27FC236}">
                <a16:creationId xmlns:a16="http://schemas.microsoft.com/office/drawing/2014/main" id="{31E3B003-302B-7749-B12D-89D906577706}"/>
              </a:ext>
            </a:extLst>
          </p:cNvPr>
          <p:cNvSpPr>
            <a:spLocks noGrp="1"/>
          </p:cNvSpPr>
          <p:nvPr>
            <p:ph type="title"/>
          </p:nvPr>
        </p:nvSpPr>
        <p:spPr>
          <a:xfrm>
            <a:off x="609599" y="227403"/>
            <a:ext cx="10972800" cy="1143000"/>
          </a:xfrm>
        </p:spPr>
        <p:txBody>
          <a:bodyPr/>
          <a:lstStyle/>
          <a:p>
            <a:pPr eaLnBrk="1" hangingPunct="1"/>
            <a:r>
              <a:rPr lang="sv-SE" altLang="sv-SE" sz="4000" dirty="0">
                <a:ea typeface="ＭＳ Ｐゴシック" panose="020B0600070205080204" pitchFamily="34" charset="-128"/>
              </a:rPr>
              <a:t>Vad går att påverka och som ger långsiktig hållbarhet</a:t>
            </a:r>
          </a:p>
        </p:txBody>
      </p:sp>
      <p:sp>
        <p:nvSpPr>
          <p:cNvPr id="49154" name="Platshållare för innehåll 2">
            <a:extLst>
              <a:ext uri="{FF2B5EF4-FFF2-40B4-BE49-F238E27FC236}">
                <a16:creationId xmlns:a16="http://schemas.microsoft.com/office/drawing/2014/main" id="{49F959A4-C1E3-174C-87D7-3063D3C4A441}"/>
              </a:ext>
            </a:extLst>
          </p:cNvPr>
          <p:cNvSpPr>
            <a:spLocks noGrp="1"/>
          </p:cNvSpPr>
          <p:nvPr>
            <p:ph idx="1"/>
          </p:nvPr>
        </p:nvSpPr>
        <p:spPr>
          <a:xfrm>
            <a:off x="137886" y="1533134"/>
            <a:ext cx="11916227" cy="4525963"/>
          </a:xfrm>
        </p:spPr>
        <p:txBody>
          <a:bodyPr/>
          <a:lstStyle/>
          <a:p>
            <a:pPr algn="ctr" eaLnBrk="1" hangingPunct="1"/>
            <a:r>
              <a:rPr lang="sv-SE" altLang="sv-SE" dirty="0">
                <a:ea typeface="ＭＳ Ｐゴシック" panose="020B0600070205080204" pitchFamily="34" charset="-128"/>
              </a:rPr>
              <a:t> </a:t>
            </a:r>
            <a:r>
              <a:rPr lang="sv-SE" altLang="sv-SE" b="1" dirty="0" err="1">
                <a:ea typeface="ＭＳ Ｐゴシック" panose="020B0600070205080204" pitchFamily="34" charset="-128"/>
              </a:rPr>
              <a:t>stressorer</a:t>
            </a:r>
            <a:r>
              <a:rPr lang="sv-SE" altLang="sv-SE" b="1" dirty="0">
                <a:ea typeface="ＭＳ Ｐゴシック" panose="020B0600070205080204" pitchFamily="34" charset="-128"/>
              </a:rPr>
              <a:t>:</a:t>
            </a:r>
            <a:r>
              <a:rPr lang="sv-SE" altLang="sv-SE" dirty="0">
                <a:ea typeface="ＭＳ Ｐゴシック" panose="020B0600070205080204" pitchFamily="34" charset="-128"/>
              </a:rPr>
              <a:t> livet är ”</a:t>
            </a:r>
            <a:r>
              <a:rPr lang="sv-SE" altLang="sv-SE" dirty="0" err="1">
                <a:ea typeface="ＭＳ Ｐゴシック" panose="020B0600070205080204" pitchFamily="34" charset="-128"/>
              </a:rPr>
              <a:t>stressorer</a:t>
            </a:r>
            <a:r>
              <a:rPr lang="sv-SE" altLang="sv-SE" dirty="0">
                <a:ea typeface="ＭＳ Ｐゴシック" panose="020B0600070205080204" pitchFamily="34" charset="-128"/>
              </a:rPr>
              <a:t>”, dessutom kan vi tänka på det</a:t>
            </a:r>
            <a:endParaRPr lang="sv-SE" altLang="sv-SE" b="1" dirty="0">
              <a:ea typeface="ＭＳ Ｐゴシック" panose="020B0600070205080204" pitchFamily="34" charset="-128"/>
            </a:endParaRPr>
          </a:p>
          <a:p>
            <a:pPr eaLnBrk="1" hangingPunct="1"/>
            <a:endParaRPr lang="sv-SE" altLang="sv-SE" b="1" dirty="0">
              <a:ea typeface="ＭＳ Ｐゴシック" panose="020B0600070205080204" pitchFamily="34" charset="-128"/>
            </a:endParaRPr>
          </a:p>
          <a:p>
            <a:pPr eaLnBrk="1" hangingPunct="1"/>
            <a:r>
              <a:rPr lang="sv-SE" altLang="sv-SE" b="1" dirty="0" err="1">
                <a:ea typeface="ＭＳ Ｐゴシック" panose="020B0600070205080204" pitchFamily="34" charset="-128"/>
              </a:rPr>
              <a:t>stressresponser</a:t>
            </a:r>
            <a:r>
              <a:rPr lang="sv-SE" altLang="sv-SE" b="1" dirty="0">
                <a:ea typeface="ＭＳ Ｐゴシック" panose="020B0600070205080204" pitchFamily="34" charset="-128"/>
              </a:rPr>
              <a:t>: </a:t>
            </a:r>
            <a:r>
              <a:rPr lang="sv-SE" altLang="sv-SE" dirty="0">
                <a:ea typeface="ＭＳ Ｐゴシック" panose="020B0600070205080204" pitchFamily="34" charset="-128"/>
              </a:rPr>
              <a:t>automatisk reaktion – att vara vid liv</a:t>
            </a:r>
            <a:endParaRPr lang="sv-SE" altLang="sv-SE" b="1" dirty="0">
              <a:ea typeface="ＭＳ Ｐゴシック" panose="020B0600070205080204" pitchFamily="34" charset="-128"/>
            </a:endParaRPr>
          </a:p>
          <a:p>
            <a:pPr marL="0" indent="0" eaLnBrk="1" hangingPunct="1">
              <a:buNone/>
            </a:pPr>
            <a:endParaRPr lang="sv-SE" altLang="sv-SE" b="1" dirty="0">
              <a:ea typeface="ＭＳ Ｐゴシック" panose="020B0600070205080204" pitchFamily="34" charset="-128"/>
            </a:endParaRPr>
          </a:p>
          <a:p>
            <a:pPr eaLnBrk="1" hangingPunct="1"/>
            <a:r>
              <a:rPr lang="sv-SE" altLang="sv-SE" b="1" dirty="0">
                <a:ea typeface="ＭＳ Ｐゴシック" panose="020B0600070205080204" pitchFamily="34" charset="-128"/>
              </a:rPr>
              <a:t>stressbeteenden: </a:t>
            </a:r>
            <a:r>
              <a:rPr lang="sv-SE" altLang="sv-SE" dirty="0">
                <a:ea typeface="ＭＳ Ｐゴシック" panose="020B0600070205080204" pitchFamily="34" charset="-128"/>
              </a:rPr>
              <a:t>triggas av fight/flightimpulser: undviker/kämpar</a:t>
            </a:r>
          </a:p>
          <a:p>
            <a:pPr marL="0" indent="0" eaLnBrk="1" hangingPunct="1">
              <a:buNone/>
            </a:pPr>
            <a:r>
              <a:rPr lang="sv-SE" altLang="sv-SE" dirty="0">
                <a:ea typeface="ＭＳ Ｐゴシック" panose="020B0600070205080204" pitchFamily="34" charset="-128"/>
              </a:rPr>
              <a:t> </a:t>
            </a:r>
          </a:p>
          <a:p>
            <a:pPr eaLnBrk="1" hangingPunct="1"/>
            <a:r>
              <a:rPr lang="sv-SE" altLang="sv-SE" b="1" dirty="0">
                <a:ea typeface="ＭＳ Ｐゴシック" panose="020B0600070205080204" pitchFamily="34" charset="-128"/>
              </a:rPr>
              <a:t>stresskonsekvenser: onödiga? resultat av undvikande?</a:t>
            </a:r>
          </a:p>
          <a:p>
            <a:pPr marL="0" indent="0" eaLnBrk="1" hangingPunct="1">
              <a:buNone/>
            </a:pPr>
            <a:r>
              <a:rPr lang="sv-SE" altLang="sv-SE" b="1" dirty="0">
                <a:ea typeface="ＭＳ Ｐゴシック" panose="020B0600070205080204" pitchFamily="34" charset="-128"/>
              </a:rPr>
              <a:t>                                        normalt?</a:t>
            </a:r>
            <a:r>
              <a:rPr lang="sv-SE" altLang="sv-SE" dirty="0">
                <a:ea typeface="ＭＳ Ｐゴシック" panose="020B0600070205080204" pitchFamily="34" charset="-128"/>
              </a:rPr>
              <a:t> </a:t>
            </a:r>
          </a:p>
          <a:p>
            <a:pPr eaLnBrk="1" hangingPunct="1">
              <a:buFont typeface="Arial" panose="020B0604020202020204" pitchFamily="34" charset="0"/>
              <a:buNone/>
            </a:pPr>
            <a:endParaRPr lang="sv-SE" altLang="sv-SE" dirty="0">
              <a:ea typeface="ＭＳ Ｐゴシック" panose="020B0600070205080204" pitchFamily="34" charset="-128"/>
            </a:endParaRPr>
          </a:p>
        </p:txBody>
      </p:sp>
    </p:spTree>
    <p:extLst>
      <p:ext uri="{BB962C8B-B14F-4D97-AF65-F5344CB8AC3E}">
        <p14:creationId xmlns:p14="http://schemas.microsoft.com/office/powerpoint/2010/main" val="31363236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ubrik 1">
            <a:extLst>
              <a:ext uri="{FF2B5EF4-FFF2-40B4-BE49-F238E27FC236}">
                <a16:creationId xmlns:a16="http://schemas.microsoft.com/office/drawing/2014/main" id="{084EC6E4-9A6B-D640-A905-5ED7AAA6CEEE}"/>
              </a:ext>
            </a:extLst>
          </p:cNvPr>
          <p:cNvSpPr>
            <a:spLocks noGrp="1" noChangeArrowheads="1"/>
          </p:cNvSpPr>
          <p:nvPr>
            <p:ph type="title"/>
          </p:nvPr>
        </p:nvSpPr>
        <p:spPr>
          <a:xfrm>
            <a:off x="1981200" y="476250"/>
            <a:ext cx="8229600" cy="1085850"/>
          </a:xfrm>
        </p:spPr>
        <p:txBody>
          <a:bodyPr/>
          <a:lstStyle/>
          <a:p>
            <a:r>
              <a:rPr lang="sv-SE" altLang="sv-SE">
                <a:ea typeface="ＭＳ Ｐゴシック" panose="020B0600070205080204" pitchFamily="34" charset="-128"/>
              </a:rPr>
              <a:t>Stressrespons </a:t>
            </a:r>
            <a:br>
              <a:rPr lang="sv-SE" altLang="sv-SE">
                <a:ea typeface="ＭＳ Ｐゴシック" panose="020B0600070205080204" pitchFamily="34" charset="-128"/>
              </a:rPr>
            </a:br>
            <a:r>
              <a:rPr lang="sv-SE" altLang="sv-SE" sz="3200">
                <a:ea typeface="ＭＳ Ｐゴシック" panose="020B0600070205080204" pitchFamily="34" charset="-128"/>
              </a:rPr>
              <a:t>från autonoma nervsystemet</a:t>
            </a:r>
          </a:p>
        </p:txBody>
      </p:sp>
      <p:sp>
        <p:nvSpPr>
          <p:cNvPr id="3" name="Platshållare för innehåll 2">
            <a:extLst>
              <a:ext uri="{FF2B5EF4-FFF2-40B4-BE49-F238E27FC236}">
                <a16:creationId xmlns:a16="http://schemas.microsoft.com/office/drawing/2014/main" id="{3D68B1DA-BE23-6441-8FDF-93A5FE3048F9}"/>
              </a:ext>
            </a:extLst>
          </p:cNvPr>
          <p:cNvSpPr>
            <a:spLocks noGrp="1"/>
          </p:cNvSpPr>
          <p:nvPr>
            <p:ph idx="1"/>
          </p:nvPr>
        </p:nvSpPr>
        <p:spPr>
          <a:xfrm>
            <a:off x="1981200" y="1989139"/>
            <a:ext cx="8229600" cy="5068887"/>
          </a:xfrm>
        </p:spPr>
        <p:txBody>
          <a:bodyPr/>
          <a:lstStyle/>
          <a:p>
            <a:pPr marL="0" indent="0">
              <a:buNone/>
              <a:defRPr/>
            </a:pPr>
            <a:r>
              <a:rPr lang="sv-SE" altLang="sv-SE" b="1" dirty="0">
                <a:ea typeface="ＭＳ Ｐゴシック" panose="020B0600070205080204" pitchFamily="34" charset="-128"/>
              </a:rPr>
              <a:t>Det osympatiska </a:t>
            </a:r>
            <a:r>
              <a:rPr lang="sv-SE" altLang="sv-SE" b="1" dirty="0" err="1">
                <a:ea typeface="ＭＳ Ｐゴシック" panose="020B0600070205080204" pitchFamily="34" charset="-128"/>
              </a:rPr>
              <a:t>sympaticussystemet</a:t>
            </a:r>
            <a:r>
              <a:rPr lang="sv-SE" altLang="sv-SE" b="1" dirty="0">
                <a:ea typeface="ＭＳ Ｐゴシック" panose="020B0600070205080204" pitchFamily="34" charset="-128"/>
              </a:rPr>
              <a:t> </a:t>
            </a:r>
            <a:r>
              <a:rPr lang="sv-SE" altLang="sv-SE" sz="2800" dirty="0">
                <a:ea typeface="ＭＳ Ｐゴシック" panose="020B0600070205080204" pitchFamily="34" charset="-128"/>
              </a:rPr>
              <a:t>(fight/flight): frånvarokänsla, minskad koncentration, yrsel, illamående, synpåverkan, tinnitus, torr i munnen, tryck runt halsen, andnöd, smärta, hjärtklappning, tryck i bröstet, orolig mage(lös-hård, buller/körningar), tyngdkänsla i benen, pirrningar, strålningar och domningar i extremiteterna, kalla händer och fötter</a:t>
            </a:r>
          </a:p>
          <a:p>
            <a:pPr>
              <a:buFontTx/>
              <a:buNone/>
              <a:defRPr/>
            </a:pPr>
            <a:r>
              <a:rPr lang="sv-SE" altLang="sv-SE" sz="2800" dirty="0">
                <a:ea typeface="ＭＳ Ｐゴシック" panose="020B0600070205080204" pitchFamily="34" charset="-128"/>
              </a:rPr>
              <a:t>mm….132 symptom rapporterade….ger också affektinstabilitet – ”hotad”</a:t>
            </a:r>
          </a:p>
          <a:p>
            <a:pPr algn="ctr">
              <a:defRPr/>
            </a:pPr>
            <a:endParaRPr lang="sv-SE" dirty="0"/>
          </a:p>
        </p:txBody>
      </p:sp>
    </p:spTree>
    <p:extLst>
      <p:ext uri="{BB962C8B-B14F-4D97-AF65-F5344CB8AC3E}">
        <p14:creationId xmlns:p14="http://schemas.microsoft.com/office/powerpoint/2010/main" val="6653580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ubrik 1">
            <a:extLst>
              <a:ext uri="{FF2B5EF4-FFF2-40B4-BE49-F238E27FC236}">
                <a16:creationId xmlns:a16="http://schemas.microsoft.com/office/drawing/2014/main" id="{28CB9019-31B4-DC4A-829B-F7CF337A2A97}"/>
              </a:ext>
            </a:extLst>
          </p:cNvPr>
          <p:cNvSpPr>
            <a:spLocks noGrp="1" noChangeArrowheads="1"/>
          </p:cNvSpPr>
          <p:nvPr>
            <p:ph type="title"/>
          </p:nvPr>
        </p:nvSpPr>
        <p:spPr/>
        <p:txBody>
          <a:bodyPr/>
          <a:lstStyle/>
          <a:p>
            <a:r>
              <a:rPr lang="sv-SE" altLang="sv-SE">
                <a:ea typeface="ＭＳ Ｐゴシック" panose="020B0600070205080204" pitchFamily="34" charset="-128"/>
              </a:rPr>
              <a:t>(Stress)respons</a:t>
            </a:r>
          </a:p>
        </p:txBody>
      </p:sp>
      <p:sp>
        <p:nvSpPr>
          <p:cNvPr id="43010" name="Platshållare för innehåll 2">
            <a:extLst>
              <a:ext uri="{FF2B5EF4-FFF2-40B4-BE49-F238E27FC236}">
                <a16:creationId xmlns:a16="http://schemas.microsoft.com/office/drawing/2014/main" id="{792ADF59-ADA6-B44C-A087-E5D0D6BEEDAF}"/>
              </a:ext>
            </a:extLst>
          </p:cNvPr>
          <p:cNvSpPr>
            <a:spLocks noGrp="1" noChangeArrowheads="1"/>
          </p:cNvSpPr>
          <p:nvPr>
            <p:ph idx="1"/>
          </p:nvPr>
        </p:nvSpPr>
        <p:spPr>
          <a:xfrm>
            <a:off x="2016125" y="1196975"/>
            <a:ext cx="8229600" cy="4789488"/>
          </a:xfrm>
        </p:spPr>
        <p:txBody>
          <a:bodyPr/>
          <a:lstStyle/>
          <a:p>
            <a:pPr algn="ctr">
              <a:buFontTx/>
              <a:buNone/>
            </a:pPr>
            <a:r>
              <a:rPr lang="sv-SE" altLang="sv-SE" b="1">
                <a:ea typeface="ＭＳ Ｐゴシック" panose="020B0600070205080204" pitchFamily="34" charset="-128"/>
              </a:rPr>
              <a:t>Känslor: </a:t>
            </a:r>
          </a:p>
          <a:p>
            <a:pPr algn="ctr">
              <a:buFontTx/>
              <a:buNone/>
            </a:pPr>
            <a:endParaRPr lang="sv-SE" altLang="sv-SE" b="1">
              <a:ea typeface="ＭＳ Ｐゴシック" panose="020B0600070205080204" pitchFamily="34" charset="-128"/>
            </a:endParaRPr>
          </a:p>
          <a:p>
            <a:pPr>
              <a:buFontTx/>
              <a:buNone/>
            </a:pPr>
            <a:r>
              <a:rPr lang="sv-SE" altLang="sv-SE">
                <a:ea typeface="ＭＳ Ｐゴシック" panose="020B0600070205080204" pitchFamily="34" charset="-128"/>
              </a:rPr>
              <a:t>		nedstämdhet		  (glädje)</a:t>
            </a:r>
          </a:p>
          <a:p>
            <a:pPr>
              <a:buFontTx/>
              <a:buNone/>
            </a:pPr>
            <a:r>
              <a:rPr lang="sv-SE" altLang="sv-SE">
                <a:ea typeface="ＭＳ Ｐゴシック" panose="020B0600070205080204" pitchFamily="34" charset="-128"/>
              </a:rPr>
              <a:t>         ilska   			  (intresse	)       	 rädsla </a:t>
            </a:r>
          </a:p>
          <a:p>
            <a:pPr>
              <a:buFontTx/>
              <a:buNone/>
            </a:pPr>
            <a:r>
              <a:rPr lang="sv-SE" altLang="sv-SE">
                <a:ea typeface="ＭＳ Ｐゴシック" panose="020B0600070205080204" pitchFamily="34" charset="-128"/>
              </a:rPr>
              <a:t>		 äckel/avsky</a:t>
            </a:r>
          </a:p>
          <a:p>
            <a:pPr>
              <a:buFontTx/>
              <a:buNone/>
            </a:pPr>
            <a:r>
              <a:rPr lang="sv-SE" altLang="sv-SE">
                <a:ea typeface="ＭＳ Ｐゴシック" panose="020B0600070205080204" pitchFamily="34" charset="-128"/>
              </a:rPr>
              <a:t>		 skam</a:t>
            </a:r>
          </a:p>
          <a:p>
            <a:pPr>
              <a:buFontTx/>
              <a:buNone/>
            </a:pPr>
            <a:r>
              <a:rPr lang="sv-SE" altLang="sv-SE">
                <a:ea typeface="ＭＳ Ｐゴシック" panose="020B0600070205080204" pitchFamily="34" charset="-128"/>
              </a:rPr>
              <a:t>		 skuld 			 (förvåning)</a:t>
            </a:r>
          </a:p>
          <a:p>
            <a:endParaRPr lang="sv-SE" altLang="sv-SE" sz="2800" b="1">
              <a:ea typeface="ＭＳ Ｐゴシック" panose="020B0600070205080204" pitchFamily="34" charset="-128"/>
            </a:endParaRPr>
          </a:p>
        </p:txBody>
      </p:sp>
    </p:spTree>
    <p:extLst>
      <p:ext uri="{BB962C8B-B14F-4D97-AF65-F5344CB8AC3E}">
        <p14:creationId xmlns:p14="http://schemas.microsoft.com/office/powerpoint/2010/main" val="12086500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ubrik 1">
            <a:extLst>
              <a:ext uri="{FF2B5EF4-FFF2-40B4-BE49-F238E27FC236}">
                <a16:creationId xmlns:a16="http://schemas.microsoft.com/office/drawing/2014/main" id="{4CDD93BA-177E-FE42-A8F7-6DCF4E584D43}"/>
              </a:ext>
            </a:extLst>
          </p:cNvPr>
          <p:cNvSpPr>
            <a:spLocks noGrp="1" noChangeArrowheads="1"/>
          </p:cNvSpPr>
          <p:nvPr>
            <p:ph type="title"/>
          </p:nvPr>
        </p:nvSpPr>
        <p:spPr/>
        <p:txBody>
          <a:bodyPr/>
          <a:lstStyle/>
          <a:p>
            <a:r>
              <a:rPr lang="sv-SE" altLang="sv-SE">
                <a:ea typeface="ＭＳ Ｐゴシック" panose="020B0600070205080204" pitchFamily="34" charset="-128"/>
              </a:rPr>
              <a:t>Stressrespons</a:t>
            </a:r>
          </a:p>
        </p:txBody>
      </p:sp>
      <p:sp>
        <p:nvSpPr>
          <p:cNvPr id="3" name="Platshållare för innehåll 2">
            <a:extLst>
              <a:ext uri="{FF2B5EF4-FFF2-40B4-BE49-F238E27FC236}">
                <a16:creationId xmlns:a16="http://schemas.microsoft.com/office/drawing/2014/main" id="{0DAF7912-A834-BD42-8A67-89F469F86FD1}"/>
              </a:ext>
            </a:extLst>
          </p:cNvPr>
          <p:cNvSpPr>
            <a:spLocks noGrp="1"/>
          </p:cNvSpPr>
          <p:nvPr>
            <p:ph idx="1"/>
          </p:nvPr>
        </p:nvSpPr>
        <p:spPr/>
        <p:txBody>
          <a:bodyPr/>
          <a:lstStyle/>
          <a:p>
            <a:pPr marL="0" indent="0" algn="ctr" eaLnBrk="1" fontAlgn="auto" hangingPunct="1">
              <a:spcBef>
                <a:spcPts val="0"/>
              </a:spcBef>
              <a:spcAft>
                <a:spcPts val="0"/>
              </a:spcAft>
              <a:buNone/>
              <a:defRPr/>
            </a:pPr>
            <a:r>
              <a:rPr lang="sv-SE" b="1" dirty="0"/>
              <a:t>Automatiska tankar</a:t>
            </a:r>
          </a:p>
          <a:p>
            <a:pPr marL="0" indent="0" algn="ctr" eaLnBrk="1" fontAlgn="auto" hangingPunct="1">
              <a:spcBef>
                <a:spcPts val="0"/>
              </a:spcBef>
              <a:spcAft>
                <a:spcPts val="0"/>
              </a:spcAft>
              <a:buNone/>
              <a:defRPr/>
            </a:pPr>
            <a:endParaRPr lang="sv-SE" dirty="0"/>
          </a:p>
          <a:p>
            <a:pPr eaLnBrk="1" fontAlgn="auto" hangingPunct="1">
              <a:spcBef>
                <a:spcPts val="0"/>
              </a:spcBef>
              <a:spcAft>
                <a:spcPts val="0"/>
              </a:spcAft>
              <a:buFontTx/>
              <a:buChar char="-"/>
              <a:defRPr/>
            </a:pPr>
            <a:r>
              <a:rPr lang="sv-SE" dirty="0"/>
              <a:t>”</a:t>
            </a:r>
            <a:r>
              <a:rPr lang="sv-SE" u="sng" dirty="0"/>
              <a:t>tänk om”: </a:t>
            </a:r>
            <a:r>
              <a:rPr lang="sv-SE" dirty="0"/>
              <a:t>(jag missar något, jag blir sämre) </a:t>
            </a:r>
            <a:r>
              <a:rPr lang="sv-SE" dirty="0">
                <a:sym typeface="Wingdings"/>
              </a:rPr>
              <a:t></a:t>
            </a:r>
          </a:p>
          <a:p>
            <a:pPr eaLnBrk="1" fontAlgn="auto" hangingPunct="1">
              <a:spcBef>
                <a:spcPts val="0"/>
              </a:spcBef>
              <a:spcAft>
                <a:spcPts val="0"/>
              </a:spcAft>
              <a:buFontTx/>
              <a:buChar char="-"/>
              <a:defRPr/>
            </a:pPr>
            <a:r>
              <a:rPr lang="sv-SE" dirty="0">
                <a:sym typeface="Wingdings"/>
              </a:rPr>
              <a:t>”</a:t>
            </a:r>
            <a:r>
              <a:rPr lang="sv-SE" u="sng" dirty="0">
                <a:sym typeface="Wingdings"/>
              </a:rPr>
              <a:t>katastrof:</a:t>
            </a:r>
            <a:r>
              <a:rPr lang="sv-SE" dirty="0">
                <a:sym typeface="Wingdings"/>
              </a:rPr>
              <a:t>”: (jag är värdelös, det kommer aldrig att gå) </a:t>
            </a:r>
          </a:p>
          <a:p>
            <a:pPr eaLnBrk="1" fontAlgn="auto" hangingPunct="1">
              <a:spcBef>
                <a:spcPts val="0"/>
              </a:spcBef>
              <a:spcAft>
                <a:spcPts val="0"/>
              </a:spcAft>
              <a:buFontTx/>
              <a:buChar char="-"/>
              <a:defRPr/>
            </a:pPr>
            <a:r>
              <a:rPr lang="sv-SE" u="sng" dirty="0">
                <a:sym typeface="Wingdings"/>
              </a:rPr>
              <a:t>associationer:</a:t>
            </a:r>
            <a:r>
              <a:rPr lang="sv-SE" dirty="0">
                <a:sym typeface="Wingdings"/>
              </a:rPr>
              <a:t> </a:t>
            </a:r>
            <a:r>
              <a:rPr lang="mr-IN" dirty="0">
                <a:sym typeface="Wingdings"/>
              </a:rPr>
              <a:t>–</a:t>
            </a:r>
            <a:r>
              <a:rPr lang="sv-SE" dirty="0">
                <a:sym typeface="Wingdings"/>
              </a:rPr>
              <a:t>ingen idé…,det har ju inte gått förut, hjärnan krymper av stress</a:t>
            </a:r>
          </a:p>
          <a:p>
            <a:pPr eaLnBrk="1" fontAlgn="auto" hangingPunct="1">
              <a:spcBef>
                <a:spcPts val="0"/>
              </a:spcBef>
              <a:spcAft>
                <a:spcPts val="0"/>
              </a:spcAft>
              <a:buFontTx/>
              <a:buChar char="-"/>
              <a:defRPr/>
            </a:pPr>
            <a:r>
              <a:rPr lang="sv-SE" u="sng" dirty="0">
                <a:sym typeface="Wingdings"/>
              </a:rPr>
              <a:t>minnen:</a:t>
            </a:r>
            <a:r>
              <a:rPr lang="sv-SE" dirty="0">
                <a:sym typeface="Wingdings"/>
              </a:rPr>
              <a:t> alla gånger jag försökt och det inte gått</a:t>
            </a:r>
            <a:endParaRPr lang="sv-SE" u="sng" dirty="0">
              <a:sym typeface="Wingdings"/>
            </a:endParaRPr>
          </a:p>
          <a:p>
            <a:pPr eaLnBrk="1" fontAlgn="auto" hangingPunct="1">
              <a:spcBef>
                <a:spcPts val="0"/>
              </a:spcBef>
              <a:spcAft>
                <a:spcPts val="0"/>
              </a:spcAft>
              <a:buFontTx/>
              <a:buChar char="-"/>
              <a:defRPr/>
            </a:pPr>
            <a:endParaRPr lang="sv-SE" dirty="0">
              <a:sym typeface="Wingdings"/>
            </a:endParaRPr>
          </a:p>
          <a:p>
            <a:pPr eaLnBrk="1" fontAlgn="auto" hangingPunct="1">
              <a:spcBef>
                <a:spcPts val="0"/>
              </a:spcBef>
              <a:spcAft>
                <a:spcPts val="0"/>
              </a:spcAft>
              <a:buFontTx/>
              <a:buChar char="-"/>
              <a:defRPr/>
            </a:pPr>
            <a:endParaRPr lang="sv-SE" dirty="0"/>
          </a:p>
        </p:txBody>
      </p:sp>
    </p:spTree>
    <p:extLst>
      <p:ext uri="{BB962C8B-B14F-4D97-AF65-F5344CB8AC3E}">
        <p14:creationId xmlns:p14="http://schemas.microsoft.com/office/powerpoint/2010/main" val="1600854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47AF06-4639-DA42-90EF-30AF4C64EBFE}"/>
              </a:ext>
            </a:extLst>
          </p:cNvPr>
          <p:cNvSpPr>
            <a:spLocks noGrp="1"/>
          </p:cNvSpPr>
          <p:nvPr>
            <p:ph type="title"/>
          </p:nvPr>
        </p:nvSpPr>
        <p:spPr/>
        <p:txBody>
          <a:bodyPr/>
          <a:lstStyle/>
          <a:p>
            <a:r>
              <a:rPr lang="sv-SE" dirty="0"/>
              <a:t>Meningsfullhet;</a:t>
            </a:r>
          </a:p>
        </p:txBody>
      </p:sp>
      <p:sp>
        <p:nvSpPr>
          <p:cNvPr id="3" name="Platshållare för innehåll 2">
            <a:extLst>
              <a:ext uri="{FF2B5EF4-FFF2-40B4-BE49-F238E27FC236}">
                <a16:creationId xmlns:a16="http://schemas.microsoft.com/office/drawing/2014/main" id="{06407A4A-229F-D847-97D9-EEC2586E08C0}"/>
              </a:ext>
            </a:extLst>
          </p:cNvPr>
          <p:cNvSpPr>
            <a:spLocks noGrp="1"/>
          </p:cNvSpPr>
          <p:nvPr>
            <p:ph idx="1"/>
          </p:nvPr>
        </p:nvSpPr>
        <p:spPr/>
        <p:txBody>
          <a:bodyPr/>
          <a:lstStyle/>
          <a:p>
            <a:pPr marL="0" indent="0" algn="ctr">
              <a:buNone/>
            </a:pPr>
            <a:r>
              <a:rPr lang="sv-SE" dirty="0"/>
              <a:t>att kunna delta</a:t>
            </a:r>
          </a:p>
          <a:p>
            <a:pPr marL="0" indent="0" algn="ctr">
              <a:buNone/>
            </a:pPr>
            <a:r>
              <a:rPr lang="sv-SE" dirty="0"/>
              <a:t>med min uppmärksamhet</a:t>
            </a:r>
          </a:p>
          <a:p>
            <a:pPr marL="0" indent="0" algn="ctr">
              <a:buNone/>
            </a:pPr>
            <a:r>
              <a:rPr lang="sv-SE" dirty="0"/>
              <a:t>i det som jag värderar</a:t>
            </a:r>
          </a:p>
          <a:p>
            <a:pPr marL="0" indent="0" algn="ctr">
              <a:buNone/>
            </a:pPr>
            <a:endParaRPr lang="sv-SE" dirty="0"/>
          </a:p>
          <a:p>
            <a:pPr marL="0" indent="0" algn="ctr">
              <a:buNone/>
            </a:pPr>
            <a:endParaRPr lang="sv-SE" dirty="0"/>
          </a:p>
          <a:p>
            <a:pPr marL="0" indent="0" algn="ctr">
              <a:buNone/>
            </a:pPr>
            <a:r>
              <a:rPr lang="sv-SE" dirty="0"/>
              <a:t>Det som är viktigt på riktigt</a:t>
            </a:r>
          </a:p>
        </p:txBody>
      </p:sp>
    </p:spTree>
    <p:extLst>
      <p:ext uri="{BB962C8B-B14F-4D97-AF65-F5344CB8AC3E}">
        <p14:creationId xmlns:p14="http://schemas.microsoft.com/office/powerpoint/2010/main" val="5840923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D1B398-F625-2E4F-8D05-03DF8710470B}"/>
              </a:ext>
            </a:extLst>
          </p:cNvPr>
          <p:cNvSpPr>
            <a:spLocks noGrp="1"/>
          </p:cNvSpPr>
          <p:nvPr>
            <p:ph type="title"/>
          </p:nvPr>
        </p:nvSpPr>
        <p:spPr/>
        <p:txBody>
          <a:bodyPr/>
          <a:lstStyle/>
          <a:p>
            <a:r>
              <a:rPr lang="sv-SE" dirty="0"/>
              <a:t>Stresshantering</a:t>
            </a:r>
          </a:p>
        </p:txBody>
      </p:sp>
      <p:sp>
        <p:nvSpPr>
          <p:cNvPr id="3" name="Platshållare för innehåll 2">
            <a:extLst>
              <a:ext uri="{FF2B5EF4-FFF2-40B4-BE49-F238E27FC236}">
                <a16:creationId xmlns:a16="http://schemas.microsoft.com/office/drawing/2014/main" id="{9FE1A882-BE81-854C-B547-DEE54A6D535E}"/>
              </a:ext>
            </a:extLst>
          </p:cNvPr>
          <p:cNvSpPr>
            <a:spLocks noGrp="1"/>
          </p:cNvSpPr>
          <p:nvPr>
            <p:ph idx="1"/>
          </p:nvPr>
        </p:nvSpPr>
        <p:spPr/>
        <p:txBody>
          <a:bodyPr/>
          <a:lstStyle/>
          <a:p>
            <a:pPr marL="0" indent="0" algn="ctr" eaLnBrk="1" hangingPunct="1">
              <a:buNone/>
            </a:pPr>
            <a:r>
              <a:rPr lang="sv-SE" altLang="sv-SE" dirty="0">
                <a:ea typeface="ＭＳ Ｐゴシック" panose="020B0600070205080204" pitchFamily="34" charset="-128"/>
              </a:rPr>
              <a:t>Man blir inte mindre stressad av att undvika (passiv </a:t>
            </a:r>
            <a:r>
              <a:rPr lang="sv-SE" altLang="sv-SE" dirty="0" err="1">
                <a:ea typeface="ＭＳ Ｐゴシック" panose="020B0600070205080204" pitchFamily="34" charset="-128"/>
              </a:rPr>
              <a:t>coping</a:t>
            </a:r>
            <a:r>
              <a:rPr lang="sv-SE" altLang="sv-SE" dirty="0">
                <a:ea typeface="ＭＳ Ｐゴシック" panose="020B0600070205080204" pitchFamily="34" charset="-128"/>
              </a:rPr>
              <a:t>).</a:t>
            </a:r>
          </a:p>
          <a:p>
            <a:pPr marL="0" indent="0" algn="ctr" eaLnBrk="1" hangingPunct="1">
              <a:buNone/>
            </a:pPr>
            <a:endParaRPr lang="sv-SE" altLang="sv-SE" dirty="0">
              <a:ea typeface="ＭＳ Ｐゴシック" panose="020B0600070205080204" pitchFamily="34" charset="-128"/>
            </a:endParaRPr>
          </a:p>
          <a:p>
            <a:pPr marL="0" indent="0" algn="ctr" eaLnBrk="1" hangingPunct="1">
              <a:buNone/>
            </a:pPr>
            <a:r>
              <a:rPr lang="sv-SE" altLang="sv-SE" dirty="0">
                <a:ea typeface="ＭＳ Ｐゴシック" panose="020B0600070205080204" pitchFamily="34" charset="-128"/>
              </a:rPr>
              <a:t>Stanna upp</a:t>
            </a:r>
          </a:p>
          <a:p>
            <a:pPr marL="0" indent="0" algn="ctr" eaLnBrk="1" hangingPunct="1">
              <a:buNone/>
            </a:pPr>
            <a:r>
              <a:rPr lang="sv-SE" altLang="sv-SE" dirty="0">
                <a:ea typeface="ＭＳ Ｐゴシック" panose="020B0600070205080204" pitchFamily="34" charset="-128"/>
              </a:rPr>
              <a:t>Lägg märke till påslaget</a:t>
            </a:r>
          </a:p>
          <a:p>
            <a:pPr marL="0" indent="0" algn="ctr" eaLnBrk="1" hangingPunct="1">
              <a:buNone/>
            </a:pPr>
            <a:r>
              <a:rPr lang="sv-SE" altLang="sv-SE" dirty="0">
                <a:ea typeface="ＭＳ Ｐゴシック" panose="020B0600070205080204" pitchFamily="34" charset="-128"/>
              </a:rPr>
              <a:t>Ge plats för de inre reaktionerna</a:t>
            </a:r>
          </a:p>
          <a:p>
            <a:pPr marL="0" indent="0" algn="ctr" eaLnBrk="1" hangingPunct="1">
              <a:buNone/>
            </a:pPr>
            <a:r>
              <a:rPr lang="sv-SE" altLang="sv-SE" dirty="0">
                <a:ea typeface="ＭＳ Ｐゴシック" panose="020B0600070205080204" pitchFamily="34" charset="-128"/>
              </a:rPr>
              <a:t>Andas igenom</a:t>
            </a:r>
          </a:p>
          <a:p>
            <a:pPr marL="0" indent="0" algn="ctr" eaLnBrk="1" hangingPunct="1">
              <a:buNone/>
            </a:pPr>
            <a:r>
              <a:rPr lang="sv-SE" altLang="sv-SE" dirty="0">
                <a:ea typeface="ＭＳ Ｐゴシック" panose="020B0600070205080204" pitchFamily="34" charset="-128"/>
              </a:rPr>
              <a:t>Ta beslut</a:t>
            </a:r>
          </a:p>
          <a:p>
            <a:pPr marL="0" indent="0" algn="ctr" eaLnBrk="1" hangingPunct="1">
              <a:buNone/>
            </a:pPr>
            <a:endParaRPr lang="sv-SE" altLang="sv-SE" dirty="0">
              <a:ea typeface="ＭＳ Ｐゴシック" panose="020B0600070205080204" pitchFamily="34" charset="-128"/>
            </a:endParaRPr>
          </a:p>
          <a:p>
            <a:pPr marL="0" indent="0" algn="ctr" eaLnBrk="1" hangingPunct="1">
              <a:buNone/>
            </a:pPr>
            <a:r>
              <a:rPr lang="sv-SE" altLang="sv-SE" dirty="0">
                <a:ea typeface="ＭＳ Ｐゴシック" panose="020B0600070205080204" pitchFamily="34" charset="-128"/>
              </a:rPr>
              <a:t> </a:t>
            </a:r>
          </a:p>
          <a:p>
            <a:pPr marL="0" indent="0" algn="ctr">
              <a:buNone/>
            </a:pPr>
            <a:endParaRPr lang="sv-SE" dirty="0"/>
          </a:p>
        </p:txBody>
      </p:sp>
    </p:spTree>
    <p:extLst>
      <p:ext uri="{BB962C8B-B14F-4D97-AF65-F5344CB8AC3E}">
        <p14:creationId xmlns:p14="http://schemas.microsoft.com/office/powerpoint/2010/main" val="11659550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1DB406-265D-F748-9183-F5944FCF6BE9}"/>
              </a:ext>
            </a:extLst>
          </p:cNvPr>
          <p:cNvSpPr>
            <a:spLocks noGrp="1"/>
          </p:cNvSpPr>
          <p:nvPr>
            <p:ph type="title"/>
          </p:nvPr>
        </p:nvSpPr>
        <p:spPr/>
        <p:txBody>
          <a:bodyPr/>
          <a:lstStyle/>
          <a:p>
            <a:r>
              <a:rPr lang="sv-SE" dirty="0"/>
              <a:t>Förändring är utmanande </a:t>
            </a:r>
          </a:p>
        </p:txBody>
      </p:sp>
      <p:sp>
        <p:nvSpPr>
          <p:cNvPr id="3" name="Platshållare för innehåll 2">
            <a:extLst>
              <a:ext uri="{FF2B5EF4-FFF2-40B4-BE49-F238E27FC236}">
                <a16:creationId xmlns:a16="http://schemas.microsoft.com/office/drawing/2014/main" id="{1046BD46-8F6C-AD47-88C7-9301E53018E9}"/>
              </a:ext>
            </a:extLst>
          </p:cNvPr>
          <p:cNvSpPr>
            <a:spLocks noGrp="1"/>
          </p:cNvSpPr>
          <p:nvPr>
            <p:ph idx="1"/>
          </p:nvPr>
        </p:nvSpPr>
        <p:spPr>
          <a:xfrm>
            <a:off x="609600" y="1309915"/>
            <a:ext cx="11350171" cy="4525963"/>
          </a:xfrm>
        </p:spPr>
        <p:txBody>
          <a:bodyPr/>
          <a:lstStyle/>
          <a:p>
            <a:pPr marL="0" indent="0" algn="ctr">
              <a:buNone/>
            </a:pPr>
            <a:r>
              <a:rPr lang="sv-SE" dirty="0"/>
              <a:t>Du kommer få mer symtom först</a:t>
            </a:r>
          </a:p>
          <a:p>
            <a:pPr marL="0" indent="0" algn="ctr">
              <a:buNone/>
            </a:pPr>
            <a:r>
              <a:rPr lang="sv-SE" dirty="0"/>
              <a:t>Du kommer ha motståndstankar</a:t>
            </a:r>
          </a:p>
          <a:p>
            <a:pPr marL="0" indent="0" algn="ctr">
              <a:buNone/>
            </a:pPr>
            <a:r>
              <a:rPr lang="sv-SE" dirty="0"/>
              <a:t>Du kommer ha känslor</a:t>
            </a:r>
          </a:p>
          <a:p>
            <a:endParaRPr lang="sv-SE" dirty="0"/>
          </a:p>
          <a:p>
            <a:pPr marL="0" indent="0" algn="ctr">
              <a:buNone/>
            </a:pPr>
            <a:r>
              <a:rPr lang="sv-SE" dirty="0"/>
              <a:t>ALLT är NORMALT </a:t>
            </a:r>
          </a:p>
          <a:p>
            <a:pPr marL="0" indent="0" algn="ctr">
              <a:buNone/>
            </a:pPr>
            <a:r>
              <a:rPr lang="sv-SE" dirty="0"/>
              <a:t>och inte uttryck för ”bakslag” eller ”försämring”</a:t>
            </a:r>
          </a:p>
          <a:p>
            <a:pPr marL="0" indent="0" algn="ctr">
              <a:buNone/>
            </a:pPr>
            <a:r>
              <a:rPr lang="sv-SE" dirty="0"/>
              <a:t>Exponering för sådant man undvikit gör att kroppen reagerar. </a:t>
            </a:r>
          </a:p>
          <a:p>
            <a:pPr marL="0" indent="0" algn="ctr">
              <a:buNone/>
            </a:pPr>
            <a:endParaRPr lang="sv-SE" dirty="0"/>
          </a:p>
          <a:p>
            <a:pPr marL="0" indent="0" algn="ctr">
              <a:buNone/>
            </a:pPr>
            <a:r>
              <a:rPr lang="sv-SE" dirty="0"/>
              <a:t>STÅ KVAR, HÅLL UT, FOKUS PÅ DET DU SKA GÖRA</a:t>
            </a:r>
          </a:p>
        </p:txBody>
      </p:sp>
    </p:spTree>
    <p:extLst>
      <p:ext uri="{BB962C8B-B14F-4D97-AF65-F5344CB8AC3E}">
        <p14:creationId xmlns:p14="http://schemas.microsoft.com/office/powerpoint/2010/main" val="7645690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ng 3"/>
          <p:cNvSpPr/>
          <p:nvPr/>
        </p:nvSpPr>
        <p:spPr>
          <a:xfrm>
            <a:off x="4652964" y="2447926"/>
            <a:ext cx="2230437" cy="1889125"/>
          </a:xfrm>
          <a:prstGeom prst="donut">
            <a:avLst>
              <a:gd name="adj" fmla="val 11036"/>
            </a:avLst>
          </a:prstGeom>
          <a:solidFill>
            <a:srgbClr val="3366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a:solidFill>
                <a:schemeClr val="tx1"/>
              </a:solidFill>
            </a:endParaRPr>
          </a:p>
        </p:txBody>
      </p:sp>
      <p:sp>
        <p:nvSpPr>
          <p:cNvPr id="46083" name="textruta 4"/>
          <p:cNvSpPr txBox="1">
            <a:spLocks noChangeArrowheads="1"/>
          </p:cNvSpPr>
          <p:nvPr/>
        </p:nvSpPr>
        <p:spPr bwMode="auto">
          <a:xfrm>
            <a:off x="4891882" y="2839655"/>
            <a:ext cx="1752600" cy="1200329"/>
          </a:xfrm>
          <a:prstGeom prst="rect">
            <a:avLst/>
          </a:prstGeom>
          <a:noFill/>
          <a:ln w="9525">
            <a:noFill/>
            <a:miter lim="800000"/>
            <a:headEnd/>
            <a:tailEnd/>
          </a:ln>
        </p:spPr>
        <p:txBody>
          <a:bodyPr wrap="square">
            <a:prstTxWarp prst="textNoShape">
              <a:avLst/>
            </a:prstTxWarp>
            <a:spAutoFit/>
          </a:bodyPr>
          <a:lstStyle/>
          <a:p>
            <a:pPr algn="ctr">
              <a:defRPr/>
            </a:pPr>
            <a:r>
              <a:rPr lang="sv-SE" sz="2400" b="1" dirty="0">
                <a:solidFill>
                  <a:schemeClr val="accent4">
                    <a:lumMod val="10000"/>
                  </a:schemeClr>
                </a:solidFill>
                <a:latin typeface="Calibri" pitchFamily="-102" charset="0"/>
                <a:ea typeface="ＭＳ Ｐゴシック" pitchFamily="-103" charset="-128"/>
                <a:cs typeface="ＭＳ Ｐゴシック" pitchFamily="-103" charset="-128"/>
              </a:rPr>
              <a:t>Mitt medvetna</a:t>
            </a:r>
          </a:p>
          <a:p>
            <a:pPr>
              <a:defRPr/>
            </a:pPr>
            <a:r>
              <a:rPr lang="sv-SE" sz="2400" b="1" dirty="0">
                <a:solidFill>
                  <a:schemeClr val="accent4">
                    <a:lumMod val="10000"/>
                  </a:schemeClr>
                </a:solidFill>
                <a:latin typeface="Calibri" pitchFamily="-102" charset="0"/>
                <a:ea typeface="ＭＳ Ｐゴシック" pitchFamily="-103" charset="-128"/>
                <a:cs typeface="ＭＳ Ｐゴシック" pitchFamily="-103" charset="-128"/>
              </a:rPr>
              <a:t>        val</a:t>
            </a:r>
          </a:p>
        </p:txBody>
      </p:sp>
      <p:sp>
        <p:nvSpPr>
          <p:cNvPr id="28676" name="textruta 5"/>
          <p:cNvSpPr txBox="1">
            <a:spLocks noChangeArrowheads="1"/>
          </p:cNvSpPr>
          <p:nvPr/>
        </p:nvSpPr>
        <p:spPr bwMode="auto">
          <a:xfrm>
            <a:off x="4458447" y="5896434"/>
            <a:ext cx="3301398" cy="461665"/>
          </a:xfrm>
          <a:prstGeom prst="rect">
            <a:avLst/>
          </a:prstGeom>
          <a:noFill/>
          <a:ln w="9525">
            <a:noFill/>
            <a:miter lim="800000"/>
            <a:headEnd/>
            <a:tailEnd/>
          </a:ln>
        </p:spPr>
        <p:txBody>
          <a:bodyPr wrap="square">
            <a:prstTxWarp prst="textNoShape">
              <a:avLst/>
            </a:prstTxWarp>
            <a:spAutoFit/>
          </a:bodyPr>
          <a:lstStyle/>
          <a:p>
            <a:r>
              <a:rPr lang="sv-SE" sz="2000" b="1" dirty="0">
                <a:latin typeface="Calibri" charset="0"/>
              </a:rPr>
              <a:t>  </a:t>
            </a:r>
            <a:r>
              <a:rPr lang="sv-SE" sz="2400" b="1" dirty="0">
                <a:solidFill>
                  <a:srgbClr val="FF0000"/>
                </a:solidFill>
                <a:latin typeface="Calibri" charset="0"/>
              </a:rPr>
              <a:t>utmanande situation</a:t>
            </a:r>
          </a:p>
        </p:txBody>
      </p:sp>
      <p:sp>
        <p:nvSpPr>
          <p:cNvPr id="7" name="Upp 6"/>
          <p:cNvSpPr/>
          <p:nvPr/>
        </p:nvSpPr>
        <p:spPr>
          <a:xfrm>
            <a:off x="5643564" y="4584700"/>
            <a:ext cx="288925" cy="1144588"/>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a:p>
        </p:txBody>
      </p:sp>
      <p:cxnSp>
        <p:nvCxnSpPr>
          <p:cNvPr id="14" name="Rak pil 13"/>
          <p:cNvCxnSpPr>
            <a:cxnSpLocks/>
          </p:cNvCxnSpPr>
          <p:nvPr/>
        </p:nvCxnSpPr>
        <p:spPr>
          <a:xfrm flipV="1">
            <a:off x="6463862" y="1674813"/>
            <a:ext cx="1273012" cy="957262"/>
          </a:xfrm>
          <a:prstGeom prst="straightConnector1">
            <a:avLst/>
          </a:prstGeom>
          <a:ln w="76200">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46088" name="textruta 15"/>
          <p:cNvSpPr txBox="1">
            <a:spLocks noChangeArrowheads="1"/>
          </p:cNvSpPr>
          <p:nvPr/>
        </p:nvSpPr>
        <p:spPr bwMode="auto">
          <a:xfrm>
            <a:off x="1757363" y="1308100"/>
            <a:ext cx="3187700" cy="2000250"/>
          </a:xfrm>
          <a:prstGeom prst="rect">
            <a:avLst/>
          </a:prstGeom>
          <a:noFill/>
          <a:ln w="9525">
            <a:noFill/>
            <a:miter lim="800000"/>
            <a:headEnd/>
            <a:tailEnd/>
          </a:ln>
        </p:spPr>
        <p:txBody>
          <a:bodyPr>
            <a:prstTxWarp prst="textNoShape">
              <a:avLst/>
            </a:prstTxWarp>
            <a:spAutoFit/>
          </a:bodyPr>
          <a:lstStyle/>
          <a:p>
            <a:pPr>
              <a:defRPr/>
            </a:pPr>
            <a:r>
              <a:rPr lang="sv-SE" sz="2400" b="1" dirty="0">
                <a:solidFill>
                  <a:srgbClr val="FF0000"/>
                </a:solidFill>
                <a:latin typeface="Calibri" pitchFamily="-102" charset="0"/>
                <a:ea typeface="ＭＳ Ｐゴシック" pitchFamily="-103" charset="-128"/>
                <a:cs typeface="ＭＳ Ｐゴシック" pitchFamily="-103" charset="-128"/>
              </a:rPr>
              <a:t>FRÅN/undvika el. kamp</a:t>
            </a:r>
          </a:p>
          <a:p>
            <a:pPr>
              <a:defRPr/>
            </a:pPr>
            <a:r>
              <a:rPr lang="sv-SE" sz="2000" dirty="0">
                <a:solidFill>
                  <a:schemeClr val="accent4">
                    <a:lumMod val="10000"/>
                  </a:schemeClr>
                </a:solidFill>
                <a:latin typeface="Calibri" pitchFamily="-102" charset="0"/>
                <a:ea typeface="ＭＳ Ｐゴシック" pitchFamily="-103" charset="-128"/>
                <a:cs typeface="ＭＳ Ｐゴシック" pitchFamily="-103" charset="-128"/>
              </a:rPr>
              <a:t>Vill bort från hotet </a:t>
            </a:r>
          </a:p>
          <a:p>
            <a:pPr>
              <a:defRPr/>
            </a:pPr>
            <a:r>
              <a:rPr lang="sv-SE" sz="2000" dirty="0">
                <a:solidFill>
                  <a:schemeClr val="accent4">
                    <a:lumMod val="10000"/>
                  </a:schemeClr>
                </a:solidFill>
                <a:latin typeface="Calibri" pitchFamily="-102" charset="0"/>
                <a:ea typeface="ＭＳ Ｐゴシック" pitchFamily="-103" charset="-128"/>
                <a:cs typeface="ＭＳ Ｐゴシック" pitchFamily="-103" charset="-128"/>
              </a:rPr>
              <a:t>så snabbt som möjligt</a:t>
            </a:r>
          </a:p>
          <a:p>
            <a:pPr>
              <a:defRPr/>
            </a:pPr>
            <a:r>
              <a:rPr lang="sv-SE" sz="2000" dirty="0">
                <a:solidFill>
                  <a:schemeClr val="accent4">
                    <a:lumMod val="10000"/>
                  </a:schemeClr>
                </a:solidFill>
                <a:latin typeface="Calibri" pitchFamily="-102" charset="0"/>
                <a:ea typeface="ＭＳ Ｐゴシック" pitchFamily="-103" charset="-128"/>
                <a:cs typeface="ＭＳ Ｐゴシック" pitchFamily="-103" charset="-128"/>
              </a:rPr>
              <a:t>men fjärmar mig samtidigt</a:t>
            </a:r>
          </a:p>
          <a:p>
            <a:pPr>
              <a:defRPr/>
            </a:pPr>
            <a:r>
              <a:rPr lang="sv-SE" sz="2000" dirty="0">
                <a:solidFill>
                  <a:schemeClr val="accent4">
                    <a:lumMod val="10000"/>
                  </a:schemeClr>
                </a:solidFill>
                <a:latin typeface="Calibri" pitchFamily="-102" charset="0"/>
                <a:ea typeface="ＭＳ Ｐゴシック" pitchFamily="-103" charset="-128"/>
                <a:cs typeface="ＭＳ Ｐゴシック" pitchFamily="-103" charset="-128"/>
              </a:rPr>
              <a:t>från det jag vill vara.</a:t>
            </a:r>
          </a:p>
          <a:p>
            <a:pPr>
              <a:defRPr/>
            </a:pPr>
            <a:endParaRPr lang="sv-SE" sz="2000" dirty="0">
              <a:latin typeface="Calibri" pitchFamily="-102" charset="0"/>
              <a:ea typeface="ＭＳ Ｐゴシック" pitchFamily="-103" charset="-128"/>
              <a:cs typeface="ＭＳ Ｐゴシック" pitchFamily="-103" charset="-128"/>
            </a:endParaRPr>
          </a:p>
        </p:txBody>
      </p:sp>
      <p:sp>
        <p:nvSpPr>
          <p:cNvPr id="46089" name="textruta 16"/>
          <p:cNvSpPr txBox="1">
            <a:spLocks noChangeArrowheads="1"/>
          </p:cNvSpPr>
          <p:nvPr/>
        </p:nvSpPr>
        <p:spPr bwMode="auto">
          <a:xfrm>
            <a:off x="7889876" y="1308101"/>
            <a:ext cx="2544761" cy="2308324"/>
          </a:xfrm>
          <a:prstGeom prst="rect">
            <a:avLst/>
          </a:prstGeom>
          <a:noFill/>
          <a:ln w="9525">
            <a:noFill/>
            <a:miter lim="800000"/>
            <a:headEnd/>
            <a:tailEnd/>
          </a:ln>
        </p:spPr>
        <p:txBody>
          <a:bodyPr wrap="square">
            <a:prstTxWarp prst="textNoShape">
              <a:avLst/>
            </a:prstTxWarp>
            <a:spAutoFit/>
          </a:bodyPr>
          <a:lstStyle/>
          <a:p>
            <a:pPr>
              <a:defRPr/>
            </a:pPr>
            <a:r>
              <a:rPr lang="sv-SE" sz="2400" b="1" dirty="0">
                <a:solidFill>
                  <a:srgbClr val="008000"/>
                </a:solidFill>
                <a:latin typeface="Calibri" pitchFamily="-102" charset="0"/>
                <a:ea typeface="ＭＳ Ｐゴシック" pitchFamily="-103" charset="-128"/>
                <a:cs typeface="ＭＳ Ｐゴシック" pitchFamily="-103" charset="-128"/>
              </a:rPr>
              <a:t>TILL/uppnå</a:t>
            </a:r>
          </a:p>
          <a:p>
            <a:pPr>
              <a:defRPr/>
            </a:pPr>
            <a:r>
              <a:rPr lang="sv-SE" sz="2400" dirty="0">
                <a:solidFill>
                  <a:schemeClr val="accent4">
                    <a:lumMod val="10000"/>
                  </a:schemeClr>
                </a:solidFill>
                <a:latin typeface="Calibri" pitchFamily="-102" charset="0"/>
                <a:ea typeface="ＭＳ Ｐゴシック" pitchFamily="-103" charset="-128"/>
                <a:cs typeface="ＭＳ Ｐゴシック" pitchFamily="-103" charset="-128"/>
              </a:rPr>
              <a:t>Närmar mig det </a:t>
            </a:r>
            <a:r>
              <a:rPr lang="sv-SE" sz="2400" dirty="0" err="1">
                <a:solidFill>
                  <a:schemeClr val="accent4">
                    <a:lumMod val="10000"/>
                  </a:schemeClr>
                </a:solidFill>
                <a:latin typeface="Calibri" pitchFamily="-102" charset="0"/>
                <a:ea typeface="ＭＳ Ｐゴシック" pitchFamily="-103" charset="-128"/>
                <a:cs typeface="ＭＳ Ｐゴシック" pitchFamily="-103" charset="-128"/>
              </a:rPr>
              <a:t>jagvill</a:t>
            </a:r>
            <a:r>
              <a:rPr lang="sv-SE" sz="2400" dirty="0">
                <a:solidFill>
                  <a:schemeClr val="accent4">
                    <a:lumMod val="10000"/>
                  </a:schemeClr>
                </a:solidFill>
                <a:latin typeface="Calibri" pitchFamily="-102" charset="0"/>
                <a:ea typeface="ＭＳ Ｐゴシック" pitchFamily="-103" charset="-128"/>
                <a:cs typeface="ＭＳ Ｐゴシック" pitchFamily="-103" charset="-128"/>
              </a:rPr>
              <a:t> vara </a:t>
            </a:r>
          </a:p>
          <a:p>
            <a:pPr>
              <a:defRPr/>
            </a:pPr>
            <a:r>
              <a:rPr lang="sv-SE" sz="2400" dirty="0">
                <a:solidFill>
                  <a:schemeClr val="accent4">
                    <a:lumMod val="10000"/>
                  </a:schemeClr>
                </a:solidFill>
                <a:latin typeface="Calibri" pitchFamily="-102" charset="0"/>
                <a:ea typeface="ＭＳ Ｐゴシック" pitchFamily="-103" charset="-128"/>
                <a:cs typeface="ＭＳ Ｐゴシック" pitchFamily="-103" charset="-128"/>
              </a:rPr>
              <a:t>och det ”får kosta” : energi, </a:t>
            </a:r>
            <a:r>
              <a:rPr lang="sv-SE" sz="2400" dirty="0" err="1">
                <a:solidFill>
                  <a:schemeClr val="accent4">
                    <a:lumMod val="10000"/>
                  </a:schemeClr>
                </a:solidFill>
                <a:latin typeface="Calibri" pitchFamily="-102" charset="0"/>
                <a:ea typeface="ＭＳ Ｐゴシック" pitchFamily="-103" charset="-128"/>
                <a:cs typeface="ＭＳ Ｐゴシック" pitchFamily="-103" charset="-128"/>
              </a:rPr>
              <a:t>tid,risk</a:t>
            </a:r>
            <a:r>
              <a:rPr lang="sv-SE" sz="2400" dirty="0">
                <a:solidFill>
                  <a:schemeClr val="accent4">
                    <a:lumMod val="10000"/>
                  </a:schemeClr>
                </a:solidFill>
                <a:latin typeface="Calibri" pitchFamily="-102" charset="0"/>
                <a:ea typeface="ＭＳ Ｐゴシック" pitchFamily="-103" charset="-128"/>
                <a:cs typeface="ＭＳ Ｐゴシック" pitchFamily="-103" charset="-128"/>
              </a:rPr>
              <a:t> engagemang.</a:t>
            </a:r>
          </a:p>
        </p:txBody>
      </p:sp>
      <p:sp>
        <p:nvSpPr>
          <p:cNvPr id="46090" name="textruta 18"/>
          <p:cNvSpPr txBox="1">
            <a:spLocks noChangeArrowheads="1"/>
          </p:cNvSpPr>
          <p:nvPr/>
        </p:nvSpPr>
        <p:spPr bwMode="auto">
          <a:xfrm>
            <a:off x="7610476" y="4584700"/>
            <a:ext cx="3057525" cy="2000250"/>
          </a:xfrm>
          <a:prstGeom prst="rect">
            <a:avLst/>
          </a:prstGeom>
          <a:noFill/>
          <a:ln w="9525">
            <a:noFill/>
            <a:miter lim="800000"/>
            <a:headEnd/>
            <a:tailEnd/>
          </a:ln>
        </p:spPr>
        <p:txBody>
          <a:bodyPr>
            <a:prstTxWarp prst="textNoShape">
              <a:avLst/>
            </a:prstTxWarp>
            <a:spAutoFit/>
          </a:bodyPr>
          <a:lstStyle/>
          <a:p>
            <a:pPr>
              <a:defRPr/>
            </a:pPr>
            <a:r>
              <a:rPr lang="sv-SE" sz="2400" dirty="0">
                <a:solidFill>
                  <a:srgbClr val="008000"/>
                </a:solidFill>
                <a:latin typeface="Calibri" pitchFamily="-102" charset="0"/>
                <a:ea typeface="ＭＳ Ｐゴシック" pitchFamily="-103" charset="-128"/>
                <a:cs typeface="ＭＳ Ｐゴシック" pitchFamily="-103" charset="-128"/>
              </a:rPr>
              <a:t>HJÄLPARE</a:t>
            </a:r>
          </a:p>
          <a:p>
            <a:pPr>
              <a:defRPr/>
            </a:pPr>
            <a:r>
              <a:rPr lang="sv-SE" sz="2000" b="1" dirty="0">
                <a:solidFill>
                  <a:schemeClr val="accent4">
                    <a:lumMod val="10000"/>
                  </a:schemeClr>
                </a:solidFill>
                <a:latin typeface="Calibri" pitchFamily="-102" charset="0"/>
                <a:ea typeface="ＭＳ Ｐゴシック" pitchFamily="-103" charset="-128"/>
                <a:cs typeface="ＭＳ Ｐゴシック" pitchFamily="-103" charset="-128"/>
              </a:rPr>
              <a:t>Kontakt</a:t>
            </a:r>
            <a:r>
              <a:rPr lang="sv-SE" sz="2000" dirty="0">
                <a:solidFill>
                  <a:schemeClr val="accent4">
                    <a:lumMod val="10000"/>
                  </a:schemeClr>
                </a:solidFill>
                <a:latin typeface="Calibri" pitchFamily="-102" charset="0"/>
                <a:ea typeface="ＭＳ Ｐゴシック" pitchFamily="-103" charset="-128"/>
                <a:cs typeface="ＭＳ Ｐゴシック" pitchFamily="-103" charset="-128"/>
              </a:rPr>
              <a:t> med nuet/närvaro</a:t>
            </a:r>
          </a:p>
          <a:p>
            <a:pPr>
              <a:defRPr/>
            </a:pPr>
            <a:r>
              <a:rPr lang="sv-SE" sz="2000" b="1" dirty="0">
                <a:solidFill>
                  <a:schemeClr val="accent4">
                    <a:lumMod val="10000"/>
                  </a:schemeClr>
                </a:solidFill>
                <a:latin typeface="Calibri" pitchFamily="-102" charset="0"/>
                <a:ea typeface="ＭＳ Ｐゴシック" pitchFamily="-103" charset="-128"/>
                <a:cs typeface="ＭＳ Ｐゴシック" pitchFamily="-103" charset="-128"/>
              </a:rPr>
              <a:t>Acceptans</a:t>
            </a:r>
            <a:r>
              <a:rPr lang="sv-SE" sz="2000" dirty="0">
                <a:solidFill>
                  <a:schemeClr val="accent4">
                    <a:lumMod val="10000"/>
                  </a:schemeClr>
                </a:solidFill>
                <a:latin typeface="Calibri" pitchFamily="-102" charset="0"/>
                <a:ea typeface="ＭＳ Ｐゴシック" pitchFamily="-103" charset="-128"/>
                <a:cs typeface="ＭＳ Ｐゴシック" pitchFamily="-103" charset="-128"/>
              </a:rPr>
              <a:t>/tillåt/ge plats</a:t>
            </a:r>
          </a:p>
          <a:p>
            <a:pPr>
              <a:defRPr/>
            </a:pPr>
            <a:r>
              <a:rPr lang="sv-SE" sz="2000" b="1" dirty="0">
                <a:solidFill>
                  <a:schemeClr val="accent4">
                    <a:lumMod val="10000"/>
                  </a:schemeClr>
                </a:solidFill>
                <a:latin typeface="Calibri" pitchFamily="-102" charset="0"/>
                <a:ea typeface="ＭＳ Ｐゴシック" pitchFamily="-103" charset="-128"/>
                <a:cs typeface="ＭＳ Ｐゴシック" pitchFamily="-103" charset="-128"/>
              </a:rPr>
              <a:t>Värden</a:t>
            </a:r>
            <a:r>
              <a:rPr lang="sv-SE" sz="2000" dirty="0">
                <a:solidFill>
                  <a:schemeClr val="accent4">
                    <a:lumMod val="10000"/>
                  </a:schemeClr>
                </a:solidFill>
                <a:latin typeface="Calibri" pitchFamily="-102" charset="0"/>
                <a:ea typeface="ＭＳ Ｐゴシック" pitchFamily="-103" charset="-128"/>
                <a:cs typeface="ＭＳ Ｐゴシック" pitchFamily="-103" charset="-128"/>
              </a:rPr>
              <a:t>-det här är det som är riktigt viktigt för mig i livet </a:t>
            </a:r>
          </a:p>
        </p:txBody>
      </p:sp>
      <p:sp>
        <p:nvSpPr>
          <p:cNvPr id="46091" name="textruta 19"/>
          <p:cNvSpPr txBox="1">
            <a:spLocks noChangeArrowheads="1"/>
          </p:cNvSpPr>
          <p:nvPr/>
        </p:nvSpPr>
        <p:spPr bwMode="auto">
          <a:xfrm>
            <a:off x="1957389" y="4584701"/>
            <a:ext cx="2936875" cy="2308225"/>
          </a:xfrm>
          <a:prstGeom prst="rect">
            <a:avLst/>
          </a:prstGeom>
          <a:noFill/>
          <a:ln w="9525">
            <a:noFill/>
            <a:miter lim="800000"/>
            <a:headEnd/>
            <a:tailEnd/>
          </a:ln>
        </p:spPr>
        <p:txBody>
          <a:bodyPr>
            <a:prstTxWarp prst="textNoShape">
              <a:avLst/>
            </a:prstTxWarp>
            <a:spAutoFit/>
          </a:bodyPr>
          <a:lstStyle/>
          <a:p>
            <a:pPr>
              <a:defRPr/>
            </a:pPr>
            <a:r>
              <a:rPr lang="sv-SE" sz="2400" dirty="0">
                <a:solidFill>
                  <a:srgbClr val="FF0000"/>
                </a:solidFill>
                <a:latin typeface="Calibri" pitchFamily="-102" charset="0"/>
                <a:ea typeface="ＭＳ Ｐゴシック" pitchFamily="-103" charset="-128"/>
                <a:cs typeface="ＭＳ Ｐゴシック" pitchFamily="-103" charset="-128"/>
              </a:rPr>
              <a:t>KIDNAPPARE</a:t>
            </a:r>
          </a:p>
          <a:p>
            <a:pPr>
              <a:defRPr/>
            </a:pPr>
            <a:r>
              <a:rPr lang="sv-SE" sz="2000" dirty="0">
                <a:solidFill>
                  <a:schemeClr val="accent4">
                    <a:lumMod val="10000"/>
                  </a:schemeClr>
                </a:solidFill>
                <a:latin typeface="Calibri" pitchFamily="-102" charset="0"/>
                <a:ea typeface="ＭＳ Ｐゴシック" pitchFamily="-103" charset="-128"/>
                <a:cs typeface="ＭＳ Ｐゴシック" pitchFamily="-103" charset="-128"/>
              </a:rPr>
              <a:t>Automatiska tankar</a:t>
            </a:r>
          </a:p>
          <a:p>
            <a:pPr>
              <a:defRPr/>
            </a:pPr>
            <a:r>
              <a:rPr lang="sv-SE" sz="2000" dirty="0">
                <a:solidFill>
                  <a:schemeClr val="accent4">
                    <a:lumMod val="10000"/>
                  </a:schemeClr>
                </a:solidFill>
                <a:latin typeface="Calibri" pitchFamily="-102" charset="0"/>
                <a:ea typeface="ＭＳ Ｐゴシック" pitchFamily="-103" charset="-128"/>
                <a:cs typeface="ＭＳ Ｐゴシック" pitchFamily="-103" charset="-128"/>
              </a:rPr>
              <a:t>Känslor</a:t>
            </a:r>
          </a:p>
          <a:p>
            <a:pPr>
              <a:defRPr/>
            </a:pPr>
            <a:r>
              <a:rPr lang="sv-SE" sz="2000" dirty="0">
                <a:solidFill>
                  <a:schemeClr val="accent4">
                    <a:lumMod val="10000"/>
                  </a:schemeClr>
                </a:solidFill>
                <a:latin typeface="Calibri" pitchFamily="-102" charset="0"/>
                <a:ea typeface="ＭＳ Ｐゴシック" pitchFamily="-103" charset="-128"/>
                <a:cs typeface="ＭＳ Ｐゴシック" pitchFamily="-103" charset="-128"/>
              </a:rPr>
              <a:t>Associationer</a:t>
            </a:r>
          </a:p>
          <a:p>
            <a:pPr>
              <a:defRPr/>
            </a:pPr>
            <a:r>
              <a:rPr lang="sv-SE" sz="2000" dirty="0">
                <a:solidFill>
                  <a:schemeClr val="accent4">
                    <a:lumMod val="10000"/>
                  </a:schemeClr>
                </a:solidFill>
                <a:latin typeface="Calibri" pitchFamily="-102" charset="0"/>
                <a:ea typeface="ＭＳ Ｐゴシック" pitchFamily="-103" charset="-128"/>
                <a:cs typeface="ＭＳ Ｐゴシック" pitchFamily="-103" charset="-128"/>
              </a:rPr>
              <a:t>Minnen</a:t>
            </a:r>
          </a:p>
          <a:p>
            <a:pPr>
              <a:defRPr/>
            </a:pPr>
            <a:r>
              <a:rPr lang="sv-SE" sz="2000" dirty="0">
                <a:solidFill>
                  <a:schemeClr val="accent4">
                    <a:lumMod val="10000"/>
                  </a:schemeClr>
                </a:solidFill>
                <a:latin typeface="Calibri" pitchFamily="-102" charset="0"/>
                <a:ea typeface="ＭＳ Ｐゴシック" pitchFamily="-103" charset="-128"/>
                <a:cs typeface="ＭＳ Ｐゴシック" pitchFamily="-103" charset="-128"/>
              </a:rPr>
              <a:t>Sensationer/hotpåslag</a:t>
            </a:r>
          </a:p>
          <a:p>
            <a:pPr>
              <a:defRPr/>
            </a:pPr>
            <a:endParaRPr lang="sv-SE" sz="2000" dirty="0">
              <a:latin typeface="Calibri" pitchFamily="-102" charset="0"/>
              <a:ea typeface="ＭＳ Ｐゴシック" pitchFamily="-103" charset="-128"/>
              <a:cs typeface="ＭＳ Ｐゴシック" pitchFamily="-103" charset="-128"/>
            </a:endParaRPr>
          </a:p>
        </p:txBody>
      </p:sp>
      <p:sp>
        <p:nvSpPr>
          <p:cNvPr id="28684" name="textruta 20"/>
          <p:cNvSpPr txBox="1">
            <a:spLocks noChangeArrowheads="1"/>
          </p:cNvSpPr>
          <p:nvPr/>
        </p:nvSpPr>
        <p:spPr bwMode="auto">
          <a:xfrm>
            <a:off x="2159000" y="2447925"/>
            <a:ext cx="237566" cy="369332"/>
          </a:xfrm>
          <a:prstGeom prst="rect">
            <a:avLst/>
          </a:prstGeom>
          <a:noFill/>
          <a:ln w="9525">
            <a:noFill/>
            <a:miter lim="800000"/>
            <a:headEnd/>
            <a:tailEnd/>
          </a:ln>
        </p:spPr>
        <p:txBody>
          <a:bodyPr wrap="none">
            <a:prstTxWarp prst="textNoShape">
              <a:avLst/>
            </a:prstTxWarp>
            <a:spAutoFit/>
          </a:bodyPr>
          <a:lstStyle/>
          <a:p>
            <a:r>
              <a:rPr lang="sv-SE">
                <a:latin typeface="Calibri" charset="0"/>
              </a:rPr>
              <a:t> </a:t>
            </a:r>
          </a:p>
        </p:txBody>
      </p:sp>
      <p:sp>
        <p:nvSpPr>
          <p:cNvPr id="46093" name="textruta 22"/>
          <p:cNvSpPr txBox="1">
            <a:spLocks noChangeArrowheads="1"/>
          </p:cNvSpPr>
          <p:nvPr/>
        </p:nvSpPr>
        <p:spPr bwMode="auto">
          <a:xfrm>
            <a:off x="4435475" y="650875"/>
            <a:ext cx="3175000" cy="461665"/>
          </a:xfrm>
          <a:prstGeom prst="rect">
            <a:avLst/>
          </a:prstGeom>
          <a:noFill/>
          <a:ln w="9525">
            <a:noFill/>
            <a:miter lim="800000"/>
            <a:headEnd/>
            <a:tailEnd/>
          </a:ln>
        </p:spPr>
        <p:txBody>
          <a:bodyPr>
            <a:prstTxWarp prst="textNoShape">
              <a:avLst/>
            </a:prstTxWarp>
            <a:spAutoFit/>
          </a:bodyPr>
          <a:lstStyle/>
          <a:p>
            <a:pPr>
              <a:defRPr/>
            </a:pPr>
            <a:r>
              <a:rPr lang="sv-SE" sz="2000" b="1" dirty="0">
                <a:latin typeface="Calibri" pitchFamily="-102" charset="0"/>
                <a:ea typeface="ＭＳ Ｐゴシック" pitchFamily="-103" charset="-128"/>
                <a:cs typeface="ＭＳ Ｐゴシック" pitchFamily="-103" charset="-128"/>
              </a:rPr>
              <a:t> </a:t>
            </a:r>
            <a:r>
              <a:rPr lang="sv-SE" sz="2400" b="1" dirty="0">
                <a:solidFill>
                  <a:schemeClr val="accent4">
                    <a:lumMod val="10000"/>
                  </a:schemeClr>
                </a:solidFill>
                <a:latin typeface="Calibri" pitchFamily="-102" charset="0"/>
                <a:ea typeface="ＭＳ Ｐゴシック" pitchFamily="-103" charset="-128"/>
                <a:cs typeface="ＭＳ Ｐゴシック" pitchFamily="-103" charset="-128"/>
              </a:rPr>
              <a:t>valt beteendes riktning</a:t>
            </a:r>
          </a:p>
        </p:txBody>
      </p:sp>
      <p:sp>
        <p:nvSpPr>
          <p:cNvPr id="15" name="textruta 14"/>
          <p:cNvSpPr txBox="1"/>
          <p:nvPr/>
        </p:nvSpPr>
        <p:spPr>
          <a:xfrm>
            <a:off x="8184784" y="650876"/>
            <a:ext cx="1001556" cy="461665"/>
          </a:xfrm>
          <a:prstGeom prst="rect">
            <a:avLst/>
          </a:prstGeom>
          <a:noFill/>
        </p:spPr>
        <p:txBody>
          <a:bodyPr wrap="none" rtlCol="0">
            <a:spAutoFit/>
          </a:bodyPr>
          <a:lstStyle/>
          <a:p>
            <a:r>
              <a:rPr lang="sv-SE" sz="2400" dirty="0">
                <a:solidFill>
                  <a:srgbClr val="008000"/>
                </a:solidFill>
              </a:rPr>
              <a:t>HÄLSA</a:t>
            </a:r>
          </a:p>
        </p:txBody>
      </p:sp>
      <p:sp>
        <p:nvSpPr>
          <p:cNvPr id="17" name="textruta 16"/>
          <p:cNvSpPr txBox="1"/>
          <p:nvPr/>
        </p:nvSpPr>
        <p:spPr>
          <a:xfrm>
            <a:off x="1957388" y="650876"/>
            <a:ext cx="1205138" cy="461665"/>
          </a:xfrm>
          <a:prstGeom prst="rect">
            <a:avLst/>
          </a:prstGeom>
          <a:noFill/>
        </p:spPr>
        <p:txBody>
          <a:bodyPr wrap="none" rtlCol="0">
            <a:spAutoFit/>
          </a:bodyPr>
          <a:lstStyle/>
          <a:p>
            <a:r>
              <a:rPr lang="sv-SE" sz="2400" dirty="0">
                <a:solidFill>
                  <a:srgbClr val="FF0000"/>
                </a:solidFill>
              </a:rPr>
              <a:t>OHÄLSA</a:t>
            </a:r>
          </a:p>
        </p:txBody>
      </p:sp>
      <p:cxnSp>
        <p:nvCxnSpPr>
          <p:cNvPr id="19" name="Rak pil 18"/>
          <p:cNvCxnSpPr/>
          <p:nvPr/>
        </p:nvCxnSpPr>
        <p:spPr>
          <a:xfrm flipV="1">
            <a:off x="3714025" y="3991052"/>
            <a:ext cx="938939" cy="595239"/>
          </a:xfrm>
          <a:prstGeom prst="straightConnector1">
            <a:avLst/>
          </a:prstGeom>
          <a:ln w="762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8" name="Rak pil 17"/>
          <p:cNvCxnSpPr/>
          <p:nvPr/>
        </p:nvCxnSpPr>
        <p:spPr>
          <a:xfrm flipH="1" flipV="1">
            <a:off x="3963894" y="4850918"/>
            <a:ext cx="989107" cy="101172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Rak pil 19">
            <a:extLst>
              <a:ext uri="{FF2B5EF4-FFF2-40B4-BE49-F238E27FC236}">
                <a16:creationId xmlns:a16="http://schemas.microsoft.com/office/drawing/2014/main" id="{BBF9975B-D890-1B40-8AFE-4E1C1E3F3F63}"/>
              </a:ext>
            </a:extLst>
          </p:cNvPr>
          <p:cNvCxnSpPr/>
          <p:nvPr/>
        </p:nvCxnSpPr>
        <p:spPr>
          <a:xfrm flipV="1">
            <a:off x="6490036" y="5004128"/>
            <a:ext cx="938939" cy="595239"/>
          </a:xfrm>
          <a:prstGeom prst="straightConnector1">
            <a:avLst/>
          </a:prstGeom>
          <a:ln w="762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1" name="Rak pil 20">
            <a:extLst>
              <a:ext uri="{FF2B5EF4-FFF2-40B4-BE49-F238E27FC236}">
                <a16:creationId xmlns:a16="http://schemas.microsoft.com/office/drawing/2014/main" id="{8CA6C6BE-8BE1-0E4A-AFE7-1784F5D7E1C1}"/>
              </a:ext>
            </a:extLst>
          </p:cNvPr>
          <p:cNvCxnSpPr>
            <a:cxnSpLocks/>
          </p:cNvCxnSpPr>
          <p:nvPr/>
        </p:nvCxnSpPr>
        <p:spPr>
          <a:xfrm flipH="1" flipV="1">
            <a:off x="6840668" y="3857625"/>
            <a:ext cx="698370" cy="681424"/>
          </a:xfrm>
          <a:prstGeom prst="straightConnector1">
            <a:avLst/>
          </a:prstGeom>
          <a:ln w="76200">
            <a:solidFill>
              <a:srgbClr val="00B05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05086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C9B2E0-CDF5-9349-B103-EED3A525BB06}"/>
              </a:ext>
            </a:extLst>
          </p:cNvPr>
          <p:cNvSpPr>
            <a:spLocks noGrp="1"/>
          </p:cNvSpPr>
          <p:nvPr>
            <p:ph type="title"/>
          </p:nvPr>
        </p:nvSpPr>
        <p:spPr/>
        <p:txBody>
          <a:bodyPr/>
          <a:lstStyle/>
          <a:p>
            <a:r>
              <a:rPr lang="sv-SE" dirty="0"/>
              <a:t>Finns det autonombegränsande sjukdom</a:t>
            </a:r>
          </a:p>
        </p:txBody>
      </p:sp>
      <p:sp>
        <p:nvSpPr>
          <p:cNvPr id="3" name="Platshållare för innehåll 2">
            <a:extLst>
              <a:ext uri="{FF2B5EF4-FFF2-40B4-BE49-F238E27FC236}">
                <a16:creationId xmlns:a16="http://schemas.microsoft.com/office/drawing/2014/main" id="{52286093-9FBC-F344-B234-C210D6A15766}"/>
              </a:ext>
            </a:extLst>
          </p:cNvPr>
          <p:cNvSpPr>
            <a:spLocks noGrp="1"/>
          </p:cNvSpPr>
          <p:nvPr>
            <p:ph idx="1"/>
          </p:nvPr>
        </p:nvSpPr>
        <p:spPr/>
        <p:txBody>
          <a:bodyPr/>
          <a:lstStyle/>
          <a:p>
            <a:pPr marL="0" indent="0" algn="ctr">
              <a:buNone/>
            </a:pPr>
            <a:r>
              <a:rPr lang="sv-SE" dirty="0"/>
              <a:t>och läkaren sjukskriver</a:t>
            </a:r>
          </a:p>
          <a:p>
            <a:pPr marL="0" indent="0" algn="ctr">
              <a:buNone/>
            </a:pPr>
            <a:r>
              <a:rPr lang="sv-SE" dirty="0"/>
              <a:t>så har vården ansvar för rehabilitering;</a:t>
            </a:r>
          </a:p>
          <a:p>
            <a:pPr marL="0" indent="0" algn="ctr">
              <a:buNone/>
            </a:pPr>
            <a:endParaRPr lang="sv-SE" dirty="0"/>
          </a:p>
          <a:p>
            <a:pPr marL="0" indent="0" algn="ctr">
              <a:buNone/>
            </a:pPr>
            <a:r>
              <a:rPr lang="sv-SE" dirty="0"/>
              <a:t>dvs behandling, planering, uppföljning och stöd</a:t>
            </a:r>
          </a:p>
          <a:p>
            <a:pPr marL="0" indent="0" algn="ctr">
              <a:buNone/>
            </a:pPr>
            <a:r>
              <a:rPr lang="sv-SE" dirty="0"/>
              <a:t>i att återta tidigare funktionsnivå</a:t>
            </a:r>
          </a:p>
          <a:p>
            <a:pPr marL="0" indent="0" algn="ctr">
              <a:buNone/>
            </a:pPr>
            <a:r>
              <a:rPr lang="sv-SE" dirty="0"/>
              <a:t>med målet att återgå till lönearbete)</a:t>
            </a:r>
          </a:p>
        </p:txBody>
      </p:sp>
    </p:spTree>
    <p:extLst>
      <p:ext uri="{BB962C8B-B14F-4D97-AF65-F5344CB8AC3E}">
        <p14:creationId xmlns:p14="http://schemas.microsoft.com/office/powerpoint/2010/main" val="6752658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3" name="Group 2">
            <a:extLst>
              <a:ext uri="{FF2B5EF4-FFF2-40B4-BE49-F238E27FC236}">
                <a16:creationId xmlns:a16="http://schemas.microsoft.com/office/drawing/2014/main" id="{880FD1AE-6DBC-4E70-8430-C14DA2BDBA0A}"/>
              </a:ext>
            </a:extLst>
          </p:cNvPr>
          <p:cNvGrpSpPr>
            <a:grpSpLocks/>
          </p:cNvGrpSpPr>
          <p:nvPr/>
        </p:nvGrpSpPr>
        <p:grpSpPr bwMode="auto">
          <a:xfrm>
            <a:off x="5375275" y="1916113"/>
            <a:ext cx="865188" cy="2665412"/>
            <a:chOff x="1973" y="1207"/>
            <a:chExt cx="544" cy="1860"/>
          </a:xfrm>
        </p:grpSpPr>
        <p:grpSp>
          <p:nvGrpSpPr>
            <p:cNvPr id="38921" name="Group 3">
              <a:extLst>
                <a:ext uri="{FF2B5EF4-FFF2-40B4-BE49-F238E27FC236}">
                  <a16:creationId xmlns:a16="http://schemas.microsoft.com/office/drawing/2014/main" id="{5454252C-8B43-4730-AA34-1183334FE065}"/>
                </a:ext>
              </a:extLst>
            </p:cNvPr>
            <p:cNvGrpSpPr>
              <a:grpSpLocks/>
            </p:cNvGrpSpPr>
            <p:nvPr/>
          </p:nvGrpSpPr>
          <p:grpSpPr bwMode="auto">
            <a:xfrm>
              <a:off x="1973" y="1207"/>
              <a:ext cx="544" cy="1814"/>
              <a:chOff x="1973" y="1207"/>
              <a:chExt cx="544" cy="1814"/>
            </a:xfrm>
          </p:grpSpPr>
          <p:sp>
            <p:nvSpPr>
              <p:cNvPr id="38927" name="Oval 4">
                <a:extLst>
                  <a:ext uri="{FF2B5EF4-FFF2-40B4-BE49-F238E27FC236}">
                    <a16:creationId xmlns:a16="http://schemas.microsoft.com/office/drawing/2014/main" id="{75D0A213-1A41-4EEB-8B8E-7E8873813066}"/>
                  </a:ext>
                </a:extLst>
              </p:cNvPr>
              <p:cNvSpPr>
                <a:spLocks noChangeArrowheads="1"/>
              </p:cNvSpPr>
              <p:nvPr/>
            </p:nvSpPr>
            <p:spPr bwMode="auto">
              <a:xfrm rot="247525">
                <a:off x="1973" y="1525"/>
                <a:ext cx="454" cy="998"/>
              </a:xfrm>
              <a:prstGeom prst="ellipse">
                <a:avLst/>
              </a:prstGeom>
              <a:solidFill>
                <a:srgbClr val="00FFFF"/>
              </a:solidFill>
              <a:ln w="190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fontAlgn="base">
                  <a:spcBef>
                    <a:spcPct val="0"/>
                  </a:spcBef>
                  <a:spcAft>
                    <a:spcPct val="0"/>
                  </a:spcAft>
                  <a:buNone/>
                </a:pPr>
                <a:endParaRPr lang="sv-SE" altLang="sv-SE" sz="1800">
                  <a:solidFill>
                    <a:srgbClr val="000000"/>
                  </a:solidFill>
                  <a:latin typeface="Calibri" panose="020F0502020204030204" pitchFamily="34" charset="0"/>
                </a:endParaRPr>
              </a:p>
            </p:txBody>
          </p:sp>
          <p:sp>
            <p:nvSpPr>
              <p:cNvPr id="38928" name="Oval 5">
                <a:extLst>
                  <a:ext uri="{FF2B5EF4-FFF2-40B4-BE49-F238E27FC236}">
                    <a16:creationId xmlns:a16="http://schemas.microsoft.com/office/drawing/2014/main" id="{88537002-8608-4C27-B91C-4339777478EC}"/>
                  </a:ext>
                </a:extLst>
              </p:cNvPr>
              <p:cNvSpPr>
                <a:spLocks noChangeArrowheads="1"/>
              </p:cNvSpPr>
              <p:nvPr/>
            </p:nvSpPr>
            <p:spPr bwMode="auto">
              <a:xfrm rot="2315167">
                <a:off x="2245" y="1207"/>
                <a:ext cx="272" cy="362"/>
              </a:xfrm>
              <a:prstGeom prst="ellipse">
                <a:avLst/>
              </a:prstGeom>
              <a:solidFill>
                <a:srgbClr val="00FFFF"/>
              </a:solidFill>
              <a:ln w="190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fontAlgn="base">
                  <a:spcBef>
                    <a:spcPct val="0"/>
                  </a:spcBef>
                  <a:spcAft>
                    <a:spcPct val="0"/>
                  </a:spcAft>
                  <a:buNone/>
                </a:pPr>
                <a:endParaRPr lang="sv-SE" altLang="sv-SE" sz="1800">
                  <a:solidFill>
                    <a:srgbClr val="000000"/>
                  </a:solidFill>
                  <a:latin typeface="Calibri" panose="020F0502020204030204" pitchFamily="34" charset="0"/>
                </a:endParaRPr>
              </a:p>
            </p:txBody>
          </p:sp>
          <p:sp>
            <p:nvSpPr>
              <p:cNvPr id="38929" name="Line 6">
                <a:extLst>
                  <a:ext uri="{FF2B5EF4-FFF2-40B4-BE49-F238E27FC236}">
                    <a16:creationId xmlns:a16="http://schemas.microsoft.com/office/drawing/2014/main" id="{74F74160-1FBF-414E-B21F-1B6B7A5C7FD0}"/>
                  </a:ext>
                </a:extLst>
              </p:cNvPr>
              <p:cNvSpPr>
                <a:spLocks noChangeShapeType="1"/>
              </p:cNvSpPr>
              <p:nvPr/>
            </p:nvSpPr>
            <p:spPr bwMode="auto">
              <a:xfrm rot="21437725" flipH="1">
                <a:off x="1973" y="2477"/>
                <a:ext cx="91" cy="5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sv-SE">
                  <a:solidFill>
                    <a:srgbClr val="000000"/>
                  </a:solidFill>
                  <a:latin typeface="Arial" panose="020B0604020202020204" pitchFamily="34" charset="0"/>
                  <a:ea typeface="ＭＳ Ｐゴシック" panose="020B0600070205080204" pitchFamily="34" charset="-128"/>
                </a:endParaRPr>
              </a:p>
            </p:txBody>
          </p:sp>
          <p:sp>
            <p:nvSpPr>
              <p:cNvPr id="38930" name="Line 7">
                <a:extLst>
                  <a:ext uri="{FF2B5EF4-FFF2-40B4-BE49-F238E27FC236}">
                    <a16:creationId xmlns:a16="http://schemas.microsoft.com/office/drawing/2014/main" id="{DAA1F5D3-AE6A-4BEE-AEBF-AF1A7F8DB105}"/>
                  </a:ext>
                </a:extLst>
              </p:cNvPr>
              <p:cNvSpPr>
                <a:spLocks noChangeShapeType="1"/>
              </p:cNvSpPr>
              <p:nvPr/>
            </p:nvSpPr>
            <p:spPr bwMode="auto">
              <a:xfrm rot="21439681" flipH="1">
                <a:off x="2155" y="2522"/>
                <a:ext cx="45" cy="45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sv-SE">
                  <a:solidFill>
                    <a:srgbClr val="000000"/>
                  </a:solidFill>
                  <a:latin typeface="Arial" panose="020B0604020202020204" pitchFamily="34" charset="0"/>
                  <a:ea typeface="ＭＳ Ｐゴシック" panose="020B0600070205080204" pitchFamily="34" charset="-128"/>
                </a:endParaRPr>
              </a:p>
            </p:txBody>
          </p:sp>
        </p:grpSp>
        <p:grpSp>
          <p:nvGrpSpPr>
            <p:cNvPr id="38922" name="Group 8">
              <a:extLst>
                <a:ext uri="{FF2B5EF4-FFF2-40B4-BE49-F238E27FC236}">
                  <a16:creationId xmlns:a16="http://schemas.microsoft.com/office/drawing/2014/main" id="{EF895B28-6110-4E79-BF19-C794A404F9F3}"/>
                </a:ext>
              </a:extLst>
            </p:cNvPr>
            <p:cNvGrpSpPr>
              <a:grpSpLocks/>
            </p:cNvGrpSpPr>
            <p:nvPr/>
          </p:nvGrpSpPr>
          <p:grpSpPr bwMode="auto">
            <a:xfrm>
              <a:off x="1973" y="1842"/>
              <a:ext cx="544" cy="1225"/>
              <a:chOff x="1973" y="1842"/>
              <a:chExt cx="544" cy="1225"/>
            </a:xfrm>
          </p:grpSpPr>
          <p:sp>
            <p:nvSpPr>
              <p:cNvPr id="38923" name="Line 9">
                <a:extLst>
                  <a:ext uri="{FF2B5EF4-FFF2-40B4-BE49-F238E27FC236}">
                    <a16:creationId xmlns:a16="http://schemas.microsoft.com/office/drawing/2014/main" id="{B715018A-49FC-4CB4-8409-88DFF5987595}"/>
                  </a:ext>
                </a:extLst>
              </p:cNvPr>
              <p:cNvSpPr>
                <a:spLocks noChangeShapeType="1"/>
              </p:cNvSpPr>
              <p:nvPr/>
            </p:nvSpPr>
            <p:spPr bwMode="auto">
              <a:xfrm rot="-159116">
                <a:off x="2427" y="1842"/>
                <a:ext cx="90" cy="40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sv-SE">
                  <a:solidFill>
                    <a:srgbClr val="000000"/>
                  </a:solidFill>
                  <a:latin typeface="Arial" panose="020B0604020202020204" pitchFamily="34" charset="0"/>
                  <a:ea typeface="ＭＳ Ｐゴシック" panose="020B0600070205080204" pitchFamily="34" charset="-128"/>
                </a:endParaRPr>
              </a:p>
            </p:txBody>
          </p:sp>
          <p:sp>
            <p:nvSpPr>
              <p:cNvPr id="38924" name="Line 10">
                <a:extLst>
                  <a:ext uri="{FF2B5EF4-FFF2-40B4-BE49-F238E27FC236}">
                    <a16:creationId xmlns:a16="http://schemas.microsoft.com/office/drawing/2014/main" id="{1BFB291D-9871-4B21-9310-701B1F95D2B6}"/>
                  </a:ext>
                </a:extLst>
              </p:cNvPr>
              <p:cNvSpPr>
                <a:spLocks noChangeShapeType="1"/>
              </p:cNvSpPr>
              <p:nvPr/>
            </p:nvSpPr>
            <p:spPr bwMode="auto">
              <a:xfrm rot="21442622" flipH="1">
                <a:off x="2019" y="1842"/>
                <a:ext cx="90" cy="45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sv-SE">
                  <a:solidFill>
                    <a:srgbClr val="000000"/>
                  </a:solidFill>
                  <a:latin typeface="Arial" panose="020B0604020202020204" pitchFamily="34" charset="0"/>
                  <a:ea typeface="ＭＳ Ｐゴシック" panose="020B0600070205080204" pitchFamily="34" charset="-128"/>
                </a:endParaRPr>
              </a:p>
            </p:txBody>
          </p:sp>
          <p:sp>
            <p:nvSpPr>
              <p:cNvPr id="38925" name="Line 11">
                <a:extLst>
                  <a:ext uri="{FF2B5EF4-FFF2-40B4-BE49-F238E27FC236}">
                    <a16:creationId xmlns:a16="http://schemas.microsoft.com/office/drawing/2014/main" id="{4DEAE4D5-67E2-46B0-B593-81B5EEBF6CE0}"/>
                  </a:ext>
                </a:extLst>
              </p:cNvPr>
              <p:cNvSpPr>
                <a:spLocks noChangeShapeType="1"/>
              </p:cNvSpPr>
              <p:nvPr/>
            </p:nvSpPr>
            <p:spPr bwMode="auto">
              <a:xfrm rot="-275934">
                <a:off x="1973" y="3021"/>
                <a:ext cx="182" cy="4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sv-SE">
                  <a:solidFill>
                    <a:srgbClr val="000000"/>
                  </a:solidFill>
                  <a:latin typeface="Arial" panose="020B0604020202020204" pitchFamily="34" charset="0"/>
                  <a:ea typeface="ＭＳ Ｐゴシック" panose="020B0600070205080204" pitchFamily="34" charset="-128"/>
                </a:endParaRPr>
              </a:p>
            </p:txBody>
          </p:sp>
          <p:sp>
            <p:nvSpPr>
              <p:cNvPr id="38926" name="Line 12">
                <a:extLst>
                  <a:ext uri="{FF2B5EF4-FFF2-40B4-BE49-F238E27FC236}">
                    <a16:creationId xmlns:a16="http://schemas.microsoft.com/office/drawing/2014/main" id="{89B1F91F-EAF9-44DB-BCD8-ED2DAEBB8F1B}"/>
                  </a:ext>
                </a:extLst>
              </p:cNvPr>
              <p:cNvSpPr>
                <a:spLocks noChangeShapeType="1"/>
              </p:cNvSpPr>
              <p:nvPr/>
            </p:nvSpPr>
            <p:spPr bwMode="auto">
              <a:xfrm rot="-313748">
                <a:off x="2155" y="2976"/>
                <a:ext cx="181" cy="4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sv-SE">
                  <a:solidFill>
                    <a:srgbClr val="000000"/>
                  </a:solidFill>
                  <a:latin typeface="Arial" panose="020B0604020202020204" pitchFamily="34" charset="0"/>
                  <a:ea typeface="ＭＳ Ｐゴシック" panose="020B0600070205080204" pitchFamily="34" charset="-128"/>
                </a:endParaRPr>
              </a:p>
            </p:txBody>
          </p:sp>
        </p:grpSp>
      </p:grpSp>
      <p:sp>
        <p:nvSpPr>
          <p:cNvPr id="38914" name="Rectangle 13">
            <a:extLst>
              <a:ext uri="{FF2B5EF4-FFF2-40B4-BE49-F238E27FC236}">
                <a16:creationId xmlns:a16="http://schemas.microsoft.com/office/drawing/2014/main" id="{B3801173-4B52-43F8-A0BC-31D4B5FF113B}"/>
              </a:ext>
            </a:extLst>
          </p:cNvPr>
          <p:cNvSpPr>
            <a:spLocks noChangeArrowheads="1"/>
          </p:cNvSpPr>
          <p:nvPr/>
        </p:nvSpPr>
        <p:spPr bwMode="auto">
          <a:xfrm>
            <a:off x="1992314" y="685800"/>
            <a:ext cx="8213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defTabSz="914400" fontAlgn="base">
              <a:spcBef>
                <a:spcPct val="0"/>
              </a:spcBef>
              <a:spcAft>
                <a:spcPct val="0"/>
              </a:spcAft>
              <a:buNone/>
            </a:pPr>
            <a:r>
              <a:rPr lang="sv-SE" altLang="sv-SE" sz="2600" b="1" dirty="0">
                <a:solidFill>
                  <a:srgbClr val="000000"/>
                </a:solidFill>
                <a:latin typeface="Calibri" panose="020F0502020204030204" pitchFamily="34" charset="0"/>
              </a:rPr>
              <a:t>Bedömningen  - ”sjuk eller förväntad reaktion”</a:t>
            </a:r>
          </a:p>
          <a:p>
            <a:pPr algn="ctr" defTabSz="914400" fontAlgn="base">
              <a:spcBef>
                <a:spcPct val="0"/>
              </a:spcBef>
              <a:spcAft>
                <a:spcPct val="0"/>
              </a:spcAft>
              <a:buNone/>
            </a:pPr>
            <a:endParaRPr lang="sv-SE" altLang="sv-SE" sz="2000" dirty="0">
              <a:solidFill>
                <a:srgbClr val="000000"/>
              </a:solidFill>
              <a:latin typeface="Calibri" panose="020F0502020204030204" pitchFamily="34" charset="0"/>
            </a:endParaRPr>
          </a:p>
          <a:p>
            <a:pPr algn="ctr" defTabSz="914400" fontAlgn="base">
              <a:spcBef>
                <a:spcPct val="0"/>
              </a:spcBef>
              <a:spcAft>
                <a:spcPct val="0"/>
              </a:spcAft>
              <a:buNone/>
            </a:pPr>
            <a:r>
              <a:rPr lang="sv-SE" altLang="sv-SE" sz="2000" dirty="0">
                <a:solidFill>
                  <a:srgbClr val="000000"/>
                </a:solidFill>
                <a:latin typeface="Calibri" panose="020F0502020204030204" pitchFamily="34" charset="0"/>
              </a:rPr>
              <a:t>HELHETSSYN</a:t>
            </a:r>
          </a:p>
          <a:p>
            <a:pPr algn="ctr" defTabSz="914400" fontAlgn="base">
              <a:spcBef>
                <a:spcPct val="0"/>
              </a:spcBef>
              <a:spcAft>
                <a:spcPct val="0"/>
              </a:spcAft>
              <a:buNone/>
            </a:pPr>
            <a:endParaRPr lang="sv-SE" altLang="sv-SE" sz="2000" dirty="0">
              <a:solidFill>
                <a:srgbClr val="000000"/>
              </a:solidFill>
              <a:latin typeface="Calibri" panose="020F0502020204030204" pitchFamily="34" charset="0"/>
            </a:endParaRPr>
          </a:p>
        </p:txBody>
      </p:sp>
      <p:sp>
        <p:nvSpPr>
          <p:cNvPr id="38915" name="Rectangle 14">
            <a:extLst>
              <a:ext uri="{FF2B5EF4-FFF2-40B4-BE49-F238E27FC236}">
                <a16:creationId xmlns:a16="http://schemas.microsoft.com/office/drawing/2014/main" id="{1C75CC37-7FA4-4303-95F4-5C77C2211AE3}"/>
              </a:ext>
            </a:extLst>
          </p:cNvPr>
          <p:cNvSpPr>
            <a:spLocks noChangeArrowheads="1"/>
          </p:cNvSpPr>
          <p:nvPr/>
        </p:nvSpPr>
        <p:spPr bwMode="auto">
          <a:xfrm>
            <a:off x="8361814" y="1447579"/>
            <a:ext cx="266382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457200" indent="-4572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defTabSz="914400" fontAlgn="base">
              <a:spcBef>
                <a:spcPct val="0"/>
              </a:spcBef>
              <a:spcAft>
                <a:spcPct val="0"/>
              </a:spcAft>
              <a:buNone/>
            </a:pPr>
            <a:r>
              <a:rPr lang="sv-SE" altLang="sv-SE" sz="1800" b="1" dirty="0">
                <a:solidFill>
                  <a:srgbClr val="000000"/>
                </a:solidFill>
                <a:latin typeface="Calibri" panose="020F0502020204030204" pitchFamily="34" charset="0"/>
              </a:rPr>
              <a:t>Psykiatriskt syndrom</a:t>
            </a:r>
          </a:p>
          <a:p>
            <a:pPr algn="ctr" defTabSz="914400" fontAlgn="base">
              <a:spcBef>
                <a:spcPct val="0"/>
              </a:spcBef>
              <a:spcAft>
                <a:spcPct val="0"/>
              </a:spcAft>
              <a:buNone/>
            </a:pPr>
            <a:r>
              <a:rPr lang="sv-SE" altLang="sv-SE" sz="1800" dirty="0">
                <a:solidFill>
                  <a:srgbClr val="000000"/>
                </a:solidFill>
                <a:latin typeface="Calibri" panose="020F0502020204030204" pitchFamily="34" charset="0"/>
              </a:rPr>
              <a:t>Avvikelser i status?</a:t>
            </a:r>
          </a:p>
          <a:p>
            <a:pPr algn="ctr" defTabSz="914400" fontAlgn="base">
              <a:spcBef>
                <a:spcPct val="0"/>
              </a:spcBef>
              <a:spcAft>
                <a:spcPct val="0"/>
              </a:spcAft>
              <a:buNone/>
            </a:pPr>
            <a:r>
              <a:rPr lang="sv-SE" altLang="sv-SE" sz="1800" dirty="0">
                <a:solidFill>
                  <a:srgbClr val="000000"/>
                </a:solidFill>
                <a:latin typeface="Calibri" panose="020F0502020204030204" pitchFamily="34" charset="0"/>
              </a:rPr>
              <a:t>Autonom?</a:t>
            </a:r>
          </a:p>
          <a:p>
            <a:pPr algn="ctr" defTabSz="914400" fontAlgn="base">
              <a:spcBef>
                <a:spcPct val="0"/>
              </a:spcBef>
              <a:spcAft>
                <a:spcPct val="0"/>
              </a:spcAft>
              <a:buNone/>
            </a:pPr>
            <a:r>
              <a:rPr lang="sv-SE" altLang="sv-SE" sz="1800" dirty="0">
                <a:solidFill>
                  <a:srgbClr val="000000"/>
                </a:solidFill>
                <a:latin typeface="Calibri" panose="020F0502020204030204" pitchFamily="34" charset="0"/>
              </a:rPr>
              <a:t>Funktionsvariation?</a:t>
            </a:r>
          </a:p>
        </p:txBody>
      </p:sp>
      <p:sp>
        <p:nvSpPr>
          <p:cNvPr id="38916" name="Rectangle 15">
            <a:extLst>
              <a:ext uri="{FF2B5EF4-FFF2-40B4-BE49-F238E27FC236}">
                <a16:creationId xmlns:a16="http://schemas.microsoft.com/office/drawing/2014/main" id="{7EA7D9BF-C4DB-476A-A6E8-301B36062D45}"/>
              </a:ext>
            </a:extLst>
          </p:cNvPr>
          <p:cNvSpPr>
            <a:spLocks noChangeArrowheads="1"/>
          </p:cNvSpPr>
          <p:nvPr/>
        </p:nvSpPr>
        <p:spPr bwMode="auto">
          <a:xfrm>
            <a:off x="416038" y="1195960"/>
            <a:ext cx="324008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fontAlgn="base">
              <a:spcBef>
                <a:spcPct val="0"/>
              </a:spcBef>
              <a:spcAft>
                <a:spcPct val="0"/>
              </a:spcAft>
              <a:buNone/>
            </a:pPr>
            <a:endParaRPr lang="sv-SE" altLang="sv-SE" sz="1800" dirty="0">
              <a:solidFill>
                <a:srgbClr val="000000"/>
              </a:solidFill>
              <a:latin typeface="Calibri" panose="020F0502020204030204" pitchFamily="34" charset="0"/>
            </a:endParaRPr>
          </a:p>
          <a:p>
            <a:pPr defTabSz="914400" fontAlgn="base">
              <a:spcBef>
                <a:spcPct val="0"/>
              </a:spcBef>
              <a:spcAft>
                <a:spcPct val="0"/>
              </a:spcAft>
              <a:buNone/>
            </a:pPr>
            <a:endParaRPr lang="sv-SE" altLang="sv-SE" sz="1800" dirty="0">
              <a:solidFill>
                <a:srgbClr val="000000"/>
              </a:solidFill>
              <a:latin typeface="Calibri" panose="020F0502020204030204" pitchFamily="34" charset="0"/>
            </a:endParaRPr>
          </a:p>
          <a:p>
            <a:pPr defTabSz="914400" fontAlgn="base">
              <a:spcBef>
                <a:spcPct val="0"/>
              </a:spcBef>
              <a:spcAft>
                <a:spcPct val="0"/>
              </a:spcAft>
              <a:buNone/>
            </a:pPr>
            <a:r>
              <a:rPr lang="sv-SE" altLang="sv-SE" sz="1800" b="1" dirty="0">
                <a:solidFill>
                  <a:srgbClr val="000000"/>
                </a:solidFill>
                <a:latin typeface="Calibri" panose="020F0502020204030204" pitchFamily="34" charset="0"/>
              </a:rPr>
              <a:t>                       Kropp</a:t>
            </a:r>
          </a:p>
          <a:p>
            <a:pPr defTabSz="914400" fontAlgn="base">
              <a:spcBef>
                <a:spcPct val="0"/>
              </a:spcBef>
              <a:spcAft>
                <a:spcPct val="0"/>
              </a:spcAft>
              <a:buNone/>
            </a:pPr>
            <a:r>
              <a:rPr lang="sv-SE" altLang="sv-SE" sz="1800" dirty="0">
                <a:solidFill>
                  <a:srgbClr val="000000"/>
                </a:solidFill>
                <a:latin typeface="Calibri" panose="020F0502020204030204" pitchFamily="34" charset="0"/>
              </a:rPr>
              <a:t> </a:t>
            </a:r>
          </a:p>
          <a:p>
            <a:pPr defTabSz="914400" fontAlgn="base">
              <a:spcBef>
                <a:spcPct val="0"/>
              </a:spcBef>
              <a:spcAft>
                <a:spcPct val="0"/>
              </a:spcAft>
              <a:buNone/>
            </a:pPr>
            <a:endParaRPr lang="sv-SE" altLang="sv-SE" sz="1800" dirty="0">
              <a:solidFill>
                <a:srgbClr val="000000"/>
              </a:solidFill>
              <a:latin typeface="Calibri" panose="020F0502020204030204" pitchFamily="34" charset="0"/>
            </a:endParaRPr>
          </a:p>
        </p:txBody>
      </p:sp>
      <p:sp>
        <p:nvSpPr>
          <p:cNvPr id="38917" name="Rectangle 16">
            <a:extLst>
              <a:ext uri="{FF2B5EF4-FFF2-40B4-BE49-F238E27FC236}">
                <a16:creationId xmlns:a16="http://schemas.microsoft.com/office/drawing/2014/main" id="{38E8EEE7-EF2B-4BF8-9588-3F39E6446395}"/>
              </a:ext>
            </a:extLst>
          </p:cNvPr>
          <p:cNvSpPr>
            <a:spLocks noChangeArrowheads="1"/>
          </p:cNvSpPr>
          <p:nvPr/>
        </p:nvSpPr>
        <p:spPr bwMode="auto">
          <a:xfrm>
            <a:off x="660401" y="4137104"/>
            <a:ext cx="26638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defTabSz="914400" fontAlgn="base">
              <a:spcBef>
                <a:spcPct val="0"/>
              </a:spcBef>
              <a:spcAft>
                <a:spcPct val="0"/>
              </a:spcAft>
              <a:buNone/>
            </a:pPr>
            <a:r>
              <a:rPr lang="sv-SE" altLang="sv-SE" sz="1800" b="1" dirty="0">
                <a:solidFill>
                  <a:srgbClr val="000000"/>
                </a:solidFill>
                <a:latin typeface="Calibri" panose="020F0502020204030204" pitchFamily="34" charset="0"/>
              </a:rPr>
              <a:t> </a:t>
            </a:r>
          </a:p>
          <a:p>
            <a:pPr algn="ctr" defTabSz="914400" fontAlgn="base">
              <a:spcBef>
                <a:spcPct val="0"/>
              </a:spcBef>
              <a:spcAft>
                <a:spcPct val="0"/>
              </a:spcAft>
              <a:buNone/>
            </a:pPr>
            <a:endParaRPr lang="sv-SE" altLang="sv-SE" sz="1800" b="1" dirty="0">
              <a:solidFill>
                <a:srgbClr val="000000"/>
              </a:solidFill>
              <a:latin typeface="Calibri" panose="020F0502020204030204" pitchFamily="34" charset="0"/>
            </a:endParaRPr>
          </a:p>
          <a:p>
            <a:pPr algn="ctr" defTabSz="914400" fontAlgn="base">
              <a:spcBef>
                <a:spcPct val="0"/>
              </a:spcBef>
              <a:spcAft>
                <a:spcPct val="0"/>
              </a:spcAft>
              <a:buNone/>
            </a:pPr>
            <a:r>
              <a:rPr lang="sv-SE" altLang="sv-SE" sz="1800" b="1" dirty="0">
                <a:solidFill>
                  <a:srgbClr val="000000"/>
                </a:solidFill>
                <a:latin typeface="Calibri" panose="020F0502020204030204" pitchFamily="34" charset="0"/>
              </a:rPr>
              <a:t>Socialt</a:t>
            </a:r>
          </a:p>
          <a:p>
            <a:pPr algn="ctr" defTabSz="914400" fontAlgn="base">
              <a:spcBef>
                <a:spcPct val="0"/>
              </a:spcBef>
              <a:spcAft>
                <a:spcPct val="0"/>
              </a:spcAft>
              <a:buNone/>
            </a:pPr>
            <a:endParaRPr lang="sv-SE" altLang="sv-SE" sz="1800" b="1" dirty="0">
              <a:solidFill>
                <a:srgbClr val="000000"/>
              </a:solidFill>
              <a:latin typeface="Calibri" panose="020F0502020204030204" pitchFamily="34" charset="0"/>
            </a:endParaRPr>
          </a:p>
          <a:p>
            <a:pPr algn="ctr" defTabSz="914400" fontAlgn="base">
              <a:spcBef>
                <a:spcPct val="0"/>
              </a:spcBef>
              <a:spcAft>
                <a:spcPct val="0"/>
              </a:spcAft>
              <a:buNone/>
            </a:pPr>
            <a:endParaRPr lang="sv-SE" altLang="sv-SE" sz="1800" dirty="0">
              <a:solidFill>
                <a:srgbClr val="000000"/>
              </a:solidFill>
              <a:latin typeface="Calibri" panose="020F0502020204030204" pitchFamily="34" charset="0"/>
            </a:endParaRPr>
          </a:p>
          <a:p>
            <a:pPr algn="ctr" defTabSz="914400" fontAlgn="base">
              <a:spcBef>
                <a:spcPct val="0"/>
              </a:spcBef>
              <a:spcAft>
                <a:spcPct val="0"/>
              </a:spcAft>
              <a:buNone/>
            </a:pPr>
            <a:endParaRPr lang="sv-SE" altLang="sv-SE" sz="1800" dirty="0">
              <a:solidFill>
                <a:srgbClr val="000000"/>
              </a:solidFill>
              <a:latin typeface="Calibri" panose="020F0502020204030204" pitchFamily="34" charset="0"/>
            </a:endParaRPr>
          </a:p>
        </p:txBody>
      </p:sp>
      <p:sp>
        <p:nvSpPr>
          <p:cNvPr id="38918" name="Rectangle 17">
            <a:extLst>
              <a:ext uri="{FF2B5EF4-FFF2-40B4-BE49-F238E27FC236}">
                <a16:creationId xmlns:a16="http://schemas.microsoft.com/office/drawing/2014/main" id="{9A58EB4F-9D9C-444C-BFD2-A50C8B05460A}"/>
              </a:ext>
            </a:extLst>
          </p:cNvPr>
          <p:cNvSpPr>
            <a:spLocks noChangeArrowheads="1"/>
          </p:cNvSpPr>
          <p:nvPr/>
        </p:nvSpPr>
        <p:spPr bwMode="auto">
          <a:xfrm>
            <a:off x="7717365" y="4137104"/>
            <a:ext cx="4057650" cy="2212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defTabSz="914400" fontAlgn="base">
              <a:spcBef>
                <a:spcPct val="0"/>
              </a:spcBef>
              <a:spcAft>
                <a:spcPct val="0"/>
              </a:spcAft>
              <a:buNone/>
            </a:pPr>
            <a:r>
              <a:rPr lang="sv-SE" altLang="sv-SE" sz="1800" b="1" dirty="0">
                <a:solidFill>
                  <a:srgbClr val="000000"/>
                </a:solidFill>
                <a:latin typeface="Calibri" panose="020F0502020204030204" pitchFamily="34" charset="0"/>
              </a:rPr>
              <a:t> ”Personlighet”</a:t>
            </a:r>
          </a:p>
          <a:p>
            <a:pPr algn="ctr" defTabSz="914400" fontAlgn="base">
              <a:spcBef>
                <a:spcPct val="0"/>
              </a:spcBef>
              <a:spcAft>
                <a:spcPct val="0"/>
              </a:spcAft>
              <a:buNone/>
            </a:pPr>
            <a:r>
              <a:rPr lang="sv-SE" altLang="sv-SE" sz="1800" dirty="0">
                <a:solidFill>
                  <a:srgbClr val="000000"/>
                </a:solidFill>
                <a:latin typeface="Calibri" panose="020F0502020204030204" pitchFamily="34" charset="0"/>
              </a:rPr>
              <a:t>Tankar, känslor, impulskontroll och</a:t>
            </a:r>
          </a:p>
          <a:p>
            <a:pPr algn="ctr" defTabSz="914400" fontAlgn="base">
              <a:spcBef>
                <a:spcPct val="0"/>
              </a:spcBef>
              <a:spcAft>
                <a:spcPct val="0"/>
              </a:spcAft>
              <a:buNone/>
            </a:pPr>
            <a:r>
              <a:rPr lang="sv-SE" altLang="sv-SE" sz="1800" dirty="0">
                <a:solidFill>
                  <a:srgbClr val="000000"/>
                </a:solidFill>
                <a:latin typeface="Calibri" panose="020F0502020204030204" pitchFamily="34" charset="0"/>
              </a:rPr>
              <a:t>relationsbeteenden över tid</a:t>
            </a:r>
          </a:p>
          <a:p>
            <a:pPr algn="ctr" defTabSz="914400" fontAlgn="base">
              <a:spcBef>
                <a:spcPct val="0"/>
              </a:spcBef>
              <a:spcAft>
                <a:spcPct val="0"/>
              </a:spcAft>
              <a:buNone/>
            </a:pPr>
            <a:r>
              <a:rPr lang="sv-SE" altLang="sv-SE" sz="1800" dirty="0">
                <a:solidFill>
                  <a:srgbClr val="000000"/>
                </a:solidFill>
                <a:latin typeface="Calibri" panose="020F0502020204030204" pitchFamily="34" charset="0"/>
              </a:rPr>
              <a:t>Chaufför eller passagerare?</a:t>
            </a:r>
          </a:p>
          <a:p>
            <a:pPr algn="ctr" defTabSz="914400" fontAlgn="base">
              <a:spcBef>
                <a:spcPct val="0"/>
              </a:spcBef>
              <a:spcAft>
                <a:spcPct val="0"/>
              </a:spcAft>
              <a:buNone/>
            </a:pPr>
            <a:r>
              <a:rPr lang="sv-SE" altLang="sv-SE" sz="1800" dirty="0">
                <a:solidFill>
                  <a:srgbClr val="000000"/>
                </a:solidFill>
                <a:latin typeface="Calibri" panose="020F0502020204030204" pitchFamily="34" charset="0"/>
              </a:rPr>
              <a:t>Medveten?</a:t>
            </a:r>
          </a:p>
          <a:p>
            <a:pPr algn="ctr" defTabSz="914400" fontAlgn="base">
              <a:spcBef>
                <a:spcPct val="0"/>
              </a:spcBef>
              <a:spcAft>
                <a:spcPct val="0"/>
              </a:spcAft>
              <a:buNone/>
            </a:pPr>
            <a:r>
              <a:rPr lang="sv-SE" altLang="sv-SE" sz="1800" dirty="0">
                <a:solidFill>
                  <a:srgbClr val="000000"/>
                </a:solidFill>
                <a:latin typeface="Calibri" panose="020F0502020204030204" pitchFamily="34" charset="0"/>
              </a:rPr>
              <a:t>Beslutskapabel?</a:t>
            </a:r>
          </a:p>
          <a:p>
            <a:pPr algn="ctr" defTabSz="914400" fontAlgn="base">
              <a:spcBef>
                <a:spcPct val="0"/>
              </a:spcBef>
              <a:spcAft>
                <a:spcPct val="0"/>
              </a:spcAft>
              <a:buNone/>
            </a:pPr>
            <a:r>
              <a:rPr lang="sv-SE" altLang="sv-SE" sz="1800" dirty="0">
                <a:solidFill>
                  <a:srgbClr val="000000"/>
                </a:solidFill>
                <a:latin typeface="Calibri" panose="020F0502020204030204" pitchFamily="34" charset="0"/>
              </a:rPr>
              <a:t>Välja/avstå</a:t>
            </a:r>
          </a:p>
          <a:p>
            <a:pPr algn="ctr" defTabSz="914400" fontAlgn="base">
              <a:spcBef>
                <a:spcPct val="0"/>
              </a:spcBef>
              <a:spcAft>
                <a:spcPct val="0"/>
              </a:spcAft>
              <a:buNone/>
            </a:pPr>
            <a:r>
              <a:rPr lang="sv-SE" altLang="sv-SE" sz="2400" b="1" dirty="0">
                <a:solidFill>
                  <a:srgbClr val="000000"/>
                </a:solidFill>
                <a:latin typeface="Calibri" panose="020F0502020204030204" pitchFamily="34" charset="0"/>
              </a:rPr>
              <a:t>MOTIVATION?</a:t>
            </a:r>
          </a:p>
          <a:p>
            <a:pPr algn="ctr" defTabSz="914400" fontAlgn="base">
              <a:spcBef>
                <a:spcPct val="0"/>
              </a:spcBef>
              <a:spcAft>
                <a:spcPct val="0"/>
              </a:spcAft>
              <a:buNone/>
            </a:pPr>
            <a:endParaRPr lang="sv-SE" altLang="sv-SE" sz="1800" dirty="0">
              <a:solidFill>
                <a:srgbClr val="000000"/>
              </a:solidFill>
              <a:latin typeface="Calibri" panose="020F0502020204030204" pitchFamily="34" charset="0"/>
            </a:endParaRPr>
          </a:p>
        </p:txBody>
      </p:sp>
      <p:sp>
        <p:nvSpPr>
          <p:cNvPr id="38919" name="Rectangle 18">
            <a:extLst>
              <a:ext uri="{FF2B5EF4-FFF2-40B4-BE49-F238E27FC236}">
                <a16:creationId xmlns:a16="http://schemas.microsoft.com/office/drawing/2014/main" id="{25174847-7518-4759-AD2A-B630043180BB}"/>
              </a:ext>
            </a:extLst>
          </p:cNvPr>
          <p:cNvSpPr>
            <a:spLocks noChangeArrowheads="1"/>
          </p:cNvSpPr>
          <p:nvPr/>
        </p:nvSpPr>
        <p:spPr bwMode="auto">
          <a:xfrm>
            <a:off x="4656139" y="5734050"/>
            <a:ext cx="26638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defTabSz="914400" fontAlgn="base">
              <a:spcBef>
                <a:spcPct val="0"/>
              </a:spcBef>
              <a:spcAft>
                <a:spcPct val="0"/>
              </a:spcAft>
              <a:buNone/>
            </a:pPr>
            <a:endParaRPr lang="sv-SE" altLang="sv-SE" sz="1800">
              <a:solidFill>
                <a:srgbClr val="000000"/>
              </a:solidFill>
              <a:latin typeface="Calibri" panose="020F0502020204030204" pitchFamily="34" charset="0"/>
            </a:endParaRPr>
          </a:p>
        </p:txBody>
      </p:sp>
      <p:sp>
        <p:nvSpPr>
          <p:cNvPr id="38920" name="textruta 20">
            <a:extLst>
              <a:ext uri="{FF2B5EF4-FFF2-40B4-BE49-F238E27FC236}">
                <a16:creationId xmlns:a16="http://schemas.microsoft.com/office/drawing/2014/main" id="{616FAB13-CC25-444C-8D8C-5D704B8B5694}"/>
              </a:ext>
            </a:extLst>
          </p:cNvPr>
          <p:cNvSpPr txBox="1">
            <a:spLocks noChangeArrowheads="1"/>
          </p:cNvSpPr>
          <p:nvPr/>
        </p:nvSpPr>
        <p:spPr bwMode="auto">
          <a:xfrm>
            <a:off x="4122058" y="2658843"/>
            <a:ext cx="5154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fontAlgn="base">
              <a:spcBef>
                <a:spcPct val="0"/>
              </a:spcBef>
              <a:spcAft>
                <a:spcPct val="0"/>
              </a:spcAft>
              <a:buNone/>
            </a:pPr>
            <a:r>
              <a:rPr lang="sv-SE" altLang="sv-SE" dirty="0">
                <a:solidFill>
                  <a:srgbClr val="000000"/>
                </a:solidFill>
                <a:latin typeface="Bernard MT Condensed" panose="02050806060905020404" pitchFamily="18" charset="0"/>
              </a:rPr>
              <a:t>EGENTLIGA PROBLEMET?</a:t>
            </a:r>
          </a:p>
        </p:txBody>
      </p:sp>
    </p:spTree>
    <p:extLst>
      <p:ext uri="{BB962C8B-B14F-4D97-AF65-F5344CB8AC3E}">
        <p14:creationId xmlns:p14="http://schemas.microsoft.com/office/powerpoint/2010/main" val="13567178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82A508-1BA0-9046-93EF-77F776415153}"/>
              </a:ext>
            </a:extLst>
          </p:cNvPr>
          <p:cNvSpPr>
            <a:spLocks noGrp="1"/>
          </p:cNvSpPr>
          <p:nvPr>
            <p:ph type="title"/>
          </p:nvPr>
        </p:nvSpPr>
        <p:spPr/>
        <p:txBody>
          <a:bodyPr/>
          <a:lstStyle/>
          <a:p>
            <a:r>
              <a:rPr lang="sv-SE" dirty="0"/>
              <a:t>”Det är klart att jag vill jobba!”</a:t>
            </a:r>
          </a:p>
        </p:txBody>
      </p:sp>
      <p:sp>
        <p:nvSpPr>
          <p:cNvPr id="3" name="Platshållare för innehåll 2">
            <a:extLst>
              <a:ext uri="{FF2B5EF4-FFF2-40B4-BE49-F238E27FC236}">
                <a16:creationId xmlns:a16="http://schemas.microsoft.com/office/drawing/2014/main" id="{08B7235C-0710-5349-AFB6-7E4467D63D17}"/>
              </a:ext>
            </a:extLst>
          </p:cNvPr>
          <p:cNvSpPr>
            <a:spLocks noGrp="1"/>
          </p:cNvSpPr>
          <p:nvPr>
            <p:ph idx="1"/>
          </p:nvPr>
        </p:nvSpPr>
        <p:spPr>
          <a:xfrm>
            <a:off x="609600" y="1600201"/>
            <a:ext cx="10972800" cy="4983161"/>
          </a:xfrm>
        </p:spPr>
        <p:txBody>
          <a:bodyPr/>
          <a:lstStyle/>
          <a:p>
            <a:pPr marL="0" indent="0" algn="ctr">
              <a:buNone/>
            </a:pPr>
            <a:r>
              <a:rPr lang="sv-SE" dirty="0"/>
              <a:t>Då kan du göra det.</a:t>
            </a:r>
          </a:p>
          <a:p>
            <a:endParaRPr lang="sv-SE" dirty="0"/>
          </a:p>
          <a:p>
            <a:r>
              <a:rPr lang="sv-SE" dirty="0"/>
              <a:t>Jag hittar inget medicinskt som kräver avlastning från lönearbete.</a:t>
            </a:r>
          </a:p>
          <a:p>
            <a:r>
              <a:rPr lang="sv-SE" dirty="0"/>
              <a:t>Däremot finns det olika sätt at hantera din bristande hälsa. Får jag berätta ?</a:t>
            </a:r>
          </a:p>
          <a:p>
            <a:pPr marL="0" indent="0" algn="ctr">
              <a:buNone/>
            </a:pPr>
            <a:endParaRPr lang="sv-SE" dirty="0"/>
          </a:p>
          <a:p>
            <a:pPr marL="0" indent="0" algn="ctr">
              <a:buNone/>
            </a:pPr>
            <a:r>
              <a:rPr lang="sv-SE" dirty="0"/>
              <a:t>eller</a:t>
            </a:r>
          </a:p>
          <a:p>
            <a:pPr algn="ctr"/>
            <a:r>
              <a:rPr lang="sv-SE" dirty="0"/>
              <a:t>”Vad vet du om sambandet mellan hälsa och livsstil?”</a:t>
            </a:r>
          </a:p>
        </p:txBody>
      </p:sp>
    </p:spTree>
    <p:extLst>
      <p:ext uri="{BB962C8B-B14F-4D97-AF65-F5344CB8AC3E}">
        <p14:creationId xmlns:p14="http://schemas.microsoft.com/office/powerpoint/2010/main" val="9977637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3" name="Group 2">
            <a:extLst>
              <a:ext uri="{FF2B5EF4-FFF2-40B4-BE49-F238E27FC236}">
                <a16:creationId xmlns:a16="http://schemas.microsoft.com/office/drawing/2014/main" id="{880FD1AE-6DBC-4E70-8430-C14DA2BDBA0A}"/>
              </a:ext>
            </a:extLst>
          </p:cNvPr>
          <p:cNvGrpSpPr>
            <a:grpSpLocks/>
          </p:cNvGrpSpPr>
          <p:nvPr/>
        </p:nvGrpSpPr>
        <p:grpSpPr bwMode="auto">
          <a:xfrm>
            <a:off x="5375275" y="1916113"/>
            <a:ext cx="865188" cy="2665412"/>
            <a:chOff x="1973" y="1207"/>
            <a:chExt cx="544" cy="1860"/>
          </a:xfrm>
        </p:grpSpPr>
        <p:grpSp>
          <p:nvGrpSpPr>
            <p:cNvPr id="38921" name="Group 3">
              <a:extLst>
                <a:ext uri="{FF2B5EF4-FFF2-40B4-BE49-F238E27FC236}">
                  <a16:creationId xmlns:a16="http://schemas.microsoft.com/office/drawing/2014/main" id="{5454252C-8B43-4730-AA34-1183334FE065}"/>
                </a:ext>
              </a:extLst>
            </p:cNvPr>
            <p:cNvGrpSpPr>
              <a:grpSpLocks/>
            </p:cNvGrpSpPr>
            <p:nvPr/>
          </p:nvGrpSpPr>
          <p:grpSpPr bwMode="auto">
            <a:xfrm>
              <a:off x="1973" y="1207"/>
              <a:ext cx="544" cy="1814"/>
              <a:chOff x="1973" y="1207"/>
              <a:chExt cx="544" cy="1814"/>
            </a:xfrm>
          </p:grpSpPr>
          <p:sp>
            <p:nvSpPr>
              <p:cNvPr id="38927" name="Oval 4">
                <a:extLst>
                  <a:ext uri="{FF2B5EF4-FFF2-40B4-BE49-F238E27FC236}">
                    <a16:creationId xmlns:a16="http://schemas.microsoft.com/office/drawing/2014/main" id="{75D0A213-1A41-4EEB-8B8E-7E8873813066}"/>
                  </a:ext>
                </a:extLst>
              </p:cNvPr>
              <p:cNvSpPr>
                <a:spLocks noChangeArrowheads="1"/>
              </p:cNvSpPr>
              <p:nvPr/>
            </p:nvSpPr>
            <p:spPr bwMode="auto">
              <a:xfrm rot="247525">
                <a:off x="1973" y="1525"/>
                <a:ext cx="454" cy="998"/>
              </a:xfrm>
              <a:prstGeom prst="ellipse">
                <a:avLst/>
              </a:prstGeom>
              <a:solidFill>
                <a:srgbClr val="00FFFF"/>
              </a:solidFill>
              <a:ln w="190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fontAlgn="base">
                  <a:spcBef>
                    <a:spcPct val="0"/>
                  </a:spcBef>
                  <a:spcAft>
                    <a:spcPct val="0"/>
                  </a:spcAft>
                  <a:buNone/>
                </a:pPr>
                <a:endParaRPr lang="sv-SE" altLang="sv-SE" sz="1800">
                  <a:solidFill>
                    <a:srgbClr val="000000"/>
                  </a:solidFill>
                  <a:latin typeface="Calibri" panose="020F0502020204030204" pitchFamily="34" charset="0"/>
                </a:endParaRPr>
              </a:p>
            </p:txBody>
          </p:sp>
          <p:sp>
            <p:nvSpPr>
              <p:cNvPr id="38928" name="Oval 5">
                <a:extLst>
                  <a:ext uri="{FF2B5EF4-FFF2-40B4-BE49-F238E27FC236}">
                    <a16:creationId xmlns:a16="http://schemas.microsoft.com/office/drawing/2014/main" id="{88537002-8608-4C27-B91C-4339777478EC}"/>
                  </a:ext>
                </a:extLst>
              </p:cNvPr>
              <p:cNvSpPr>
                <a:spLocks noChangeArrowheads="1"/>
              </p:cNvSpPr>
              <p:nvPr/>
            </p:nvSpPr>
            <p:spPr bwMode="auto">
              <a:xfrm rot="2315167">
                <a:off x="2245" y="1207"/>
                <a:ext cx="272" cy="362"/>
              </a:xfrm>
              <a:prstGeom prst="ellipse">
                <a:avLst/>
              </a:prstGeom>
              <a:solidFill>
                <a:srgbClr val="00FFFF"/>
              </a:solidFill>
              <a:ln w="190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fontAlgn="base">
                  <a:spcBef>
                    <a:spcPct val="0"/>
                  </a:spcBef>
                  <a:spcAft>
                    <a:spcPct val="0"/>
                  </a:spcAft>
                  <a:buNone/>
                </a:pPr>
                <a:endParaRPr lang="sv-SE" altLang="sv-SE" sz="1800">
                  <a:solidFill>
                    <a:srgbClr val="000000"/>
                  </a:solidFill>
                  <a:latin typeface="Calibri" panose="020F0502020204030204" pitchFamily="34" charset="0"/>
                </a:endParaRPr>
              </a:p>
            </p:txBody>
          </p:sp>
          <p:sp>
            <p:nvSpPr>
              <p:cNvPr id="38929" name="Line 6">
                <a:extLst>
                  <a:ext uri="{FF2B5EF4-FFF2-40B4-BE49-F238E27FC236}">
                    <a16:creationId xmlns:a16="http://schemas.microsoft.com/office/drawing/2014/main" id="{74F74160-1FBF-414E-B21F-1B6B7A5C7FD0}"/>
                  </a:ext>
                </a:extLst>
              </p:cNvPr>
              <p:cNvSpPr>
                <a:spLocks noChangeShapeType="1"/>
              </p:cNvSpPr>
              <p:nvPr/>
            </p:nvSpPr>
            <p:spPr bwMode="auto">
              <a:xfrm rot="21437725" flipH="1">
                <a:off x="1973" y="2477"/>
                <a:ext cx="91" cy="5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sv-SE">
                  <a:solidFill>
                    <a:srgbClr val="000000"/>
                  </a:solidFill>
                  <a:latin typeface="Arial" panose="020B0604020202020204" pitchFamily="34" charset="0"/>
                  <a:ea typeface="ＭＳ Ｐゴシック" panose="020B0600070205080204" pitchFamily="34" charset="-128"/>
                </a:endParaRPr>
              </a:p>
            </p:txBody>
          </p:sp>
          <p:sp>
            <p:nvSpPr>
              <p:cNvPr id="38930" name="Line 7">
                <a:extLst>
                  <a:ext uri="{FF2B5EF4-FFF2-40B4-BE49-F238E27FC236}">
                    <a16:creationId xmlns:a16="http://schemas.microsoft.com/office/drawing/2014/main" id="{DAA1F5D3-AE6A-4BEE-AEBF-AF1A7F8DB105}"/>
                  </a:ext>
                </a:extLst>
              </p:cNvPr>
              <p:cNvSpPr>
                <a:spLocks noChangeShapeType="1"/>
              </p:cNvSpPr>
              <p:nvPr/>
            </p:nvSpPr>
            <p:spPr bwMode="auto">
              <a:xfrm rot="21439681" flipH="1">
                <a:off x="2155" y="2522"/>
                <a:ext cx="45" cy="45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sv-SE">
                  <a:solidFill>
                    <a:srgbClr val="000000"/>
                  </a:solidFill>
                  <a:latin typeface="Arial" panose="020B0604020202020204" pitchFamily="34" charset="0"/>
                  <a:ea typeface="ＭＳ Ｐゴシック" panose="020B0600070205080204" pitchFamily="34" charset="-128"/>
                </a:endParaRPr>
              </a:p>
            </p:txBody>
          </p:sp>
        </p:grpSp>
        <p:grpSp>
          <p:nvGrpSpPr>
            <p:cNvPr id="38922" name="Group 8">
              <a:extLst>
                <a:ext uri="{FF2B5EF4-FFF2-40B4-BE49-F238E27FC236}">
                  <a16:creationId xmlns:a16="http://schemas.microsoft.com/office/drawing/2014/main" id="{EF895B28-6110-4E79-BF19-C794A404F9F3}"/>
                </a:ext>
              </a:extLst>
            </p:cNvPr>
            <p:cNvGrpSpPr>
              <a:grpSpLocks/>
            </p:cNvGrpSpPr>
            <p:nvPr/>
          </p:nvGrpSpPr>
          <p:grpSpPr bwMode="auto">
            <a:xfrm>
              <a:off x="1973" y="1842"/>
              <a:ext cx="544" cy="1225"/>
              <a:chOff x="1973" y="1842"/>
              <a:chExt cx="544" cy="1225"/>
            </a:xfrm>
          </p:grpSpPr>
          <p:sp>
            <p:nvSpPr>
              <p:cNvPr id="38923" name="Line 9">
                <a:extLst>
                  <a:ext uri="{FF2B5EF4-FFF2-40B4-BE49-F238E27FC236}">
                    <a16:creationId xmlns:a16="http://schemas.microsoft.com/office/drawing/2014/main" id="{B715018A-49FC-4CB4-8409-88DFF5987595}"/>
                  </a:ext>
                </a:extLst>
              </p:cNvPr>
              <p:cNvSpPr>
                <a:spLocks noChangeShapeType="1"/>
              </p:cNvSpPr>
              <p:nvPr/>
            </p:nvSpPr>
            <p:spPr bwMode="auto">
              <a:xfrm rot="-159116">
                <a:off x="2427" y="1842"/>
                <a:ext cx="90" cy="40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sv-SE">
                  <a:solidFill>
                    <a:srgbClr val="000000"/>
                  </a:solidFill>
                  <a:latin typeface="Arial" panose="020B0604020202020204" pitchFamily="34" charset="0"/>
                  <a:ea typeface="ＭＳ Ｐゴシック" panose="020B0600070205080204" pitchFamily="34" charset="-128"/>
                </a:endParaRPr>
              </a:p>
            </p:txBody>
          </p:sp>
          <p:sp>
            <p:nvSpPr>
              <p:cNvPr id="38924" name="Line 10">
                <a:extLst>
                  <a:ext uri="{FF2B5EF4-FFF2-40B4-BE49-F238E27FC236}">
                    <a16:creationId xmlns:a16="http://schemas.microsoft.com/office/drawing/2014/main" id="{1BFB291D-9871-4B21-9310-701B1F95D2B6}"/>
                  </a:ext>
                </a:extLst>
              </p:cNvPr>
              <p:cNvSpPr>
                <a:spLocks noChangeShapeType="1"/>
              </p:cNvSpPr>
              <p:nvPr/>
            </p:nvSpPr>
            <p:spPr bwMode="auto">
              <a:xfrm rot="21442622" flipH="1">
                <a:off x="2019" y="1842"/>
                <a:ext cx="90" cy="45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sv-SE">
                  <a:solidFill>
                    <a:srgbClr val="000000"/>
                  </a:solidFill>
                  <a:latin typeface="Arial" panose="020B0604020202020204" pitchFamily="34" charset="0"/>
                  <a:ea typeface="ＭＳ Ｐゴシック" panose="020B0600070205080204" pitchFamily="34" charset="-128"/>
                </a:endParaRPr>
              </a:p>
            </p:txBody>
          </p:sp>
          <p:sp>
            <p:nvSpPr>
              <p:cNvPr id="38925" name="Line 11">
                <a:extLst>
                  <a:ext uri="{FF2B5EF4-FFF2-40B4-BE49-F238E27FC236}">
                    <a16:creationId xmlns:a16="http://schemas.microsoft.com/office/drawing/2014/main" id="{4DEAE4D5-67E2-46B0-B593-81B5EEBF6CE0}"/>
                  </a:ext>
                </a:extLst>
              </p:cNvPr>
              <p:cNvSpPr>
                <a:spLocks noChangeShapeType="1"/>
              </p:cNvSpPr>
              <p:nvPr/>
            </p:nvSpPr>
            <p:spPr bwMode="auto">
              <a:xfrm rot="-275934">
                <a:off x="1973" y="3021"/>
                <a:ext cx="182" cy="4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sv-SE">
                  <a:solidFill>
                    <a:srgbClr val="000000"/>
                  </a:solidFill>
                  <a:latin typeface="Arial" panose="020B0604020202020204" pitchFamily="34" charset="0"/>
                  <a:ea typeface="ＭＳ Ｐゴシック" panose="020B0600070205080204" pitchFamily="34" charset="-128"/>
                </a:endParaRPr>
              </a:p>
            </p:txBody>
          </p:sp>
          <p:sp>
            <p:nvSpPr>
              <p:cNvPr id="38926" name="Line 12">
                <a:extLst>
                  <a:ext uri="{FF2B5EF4-FFF2-40B4-BE49-F238E27FC236}">
                    <a16:creationId xmlns:a16="http://schemas.microsoft.com/office/drawing/2014/main" id="{89B1F91F-EAF9-44DB-BCD8-ED2DAEBB8F1B}"/>
                  </a:ext>
                </a:extLst>
              </p:cNvPr>
              <p:cNvSpPr>
                <a:spLocks noChangeShapeType="1"/>
              </p:cNvSpPr>
              <p:nvPr/>
            </p:nvSpPr>
            <p:spPr bwMode="auto">
              <a:xfrm rot="-313748">
                <a:off x="2155" y="2976"/>
                <a:ext cx="181" cy="4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sv-SE">
                  <a:solidFill>
                    <a:srgbClr val="000000"/>
                  </a:solidFill>
                  <a:latin typeface="Arial" panose="020B0604020202020204" pitchFamily="34" charset="0"/>
                  <a:ea typeface="ＭＳ Ｐゴシック" panose="020B0600070205080204" pitchFamily="34" charset="-128"/>
                </a:endParaRPr>
              </a:p>
            </p:txBody>
          </p:sp>
        </p:grpSp>
      </p:grpSp>
      <p:sp>
        <p:nvSpPr>
          <p:cNvPr id="38914" name="Rectangle 13">
            <a:extLst>
              <a:ext uri="{FF2B5EF4-FFF2-40B4-BE49-F238E27FC236}">
                <a16:creationId xmlns:a16="http://schemas.microsoft.com/office/drawing/2014/main" id="{B3801173-4B52-43F8-A0BC-31D4B5FF113B}"/>
              </a:ext>
            </a:extLst>
          </p:cNvPr>
          <p:cNvSpPr>
            <a:spLocks noChangeArrowheads="1"/>
          </p:cNvSpPr>
          <p:nvPr/>
        </p:nvSpPr>
        <p:spPr bwMode="auto">
          <a:xfrm>
            <a:off x="1992314" y="685800"/>
            <a:ext cx="8213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defTabSz="914400" fontAlgn="base">
              <a:spcBef>
                <a:spcPct val="0"/>
              </a:spcBef>
              <a:spcAft>
                <a:spcPct val="0"/>
              </a:spcAft>
              <a:buNone/>
            </a:pPr>
            <a:r>
              <a:rPr lang="sv-SE" altLang="sv-SE" sz="2600" b="1" dirty="0">
                <a:solidFill>
                  <a:srgbClr val="000000"/>
                </a:solidFill>
                <a:latin typeface="Calibri" panose="020F0502020204030204" pitchFamily="34" charset="0"/>
              </a:rPr>
              <a:t>Bedömningen  - ”sjuk eller förväntad reaktion”</a:t>
            </a:r>
          </a:p>
          <a:p>
            <a:pPr algn="ctr" defTabSz="914400" fontAlgn="base">
              <a:spcBef>
                <a:spcPct val="0"/>
              </a:spcBef>
              <a:spcAft>
                <a:spcPct val="0"/>
              </a:spcAft>
              <a:buNone/>
            </a:pPr>
            <a:endParaRPr lang="sv-SE" altLang="sv-SE" sz="2000" dirty="0">
              <a:solidFill>
                <a:srgbClr val="000000"/>
              </a:solidFill>
              <a:latin typeface="Calibri" panose="020F0502020204030204" pitchFamily="34" charset="0"/>
            </a:endParaRPr>
          </a:p>
          <a:p>
            <a:pPr algn="ctr" defTabSz="914400" fontAlgn="base">
              <a:spcBef>
                <a:spcPct val="0"/>
              </a:spcBef>
              <a:spcAft>
                <a:spcPct val="0"/>
              </a:spcAft>
              <a:buNone/>
            </a:pPr>
            <a:r>
              <a:rPr lang="sv-SE" altLang="sv-SE" sz="2000" dirty="0">
                <a:solidFill>
                  <a:srgbClr val="000000"/>
                </a:solidFill>
                <a:latin typeface="Calibri" panose="020F0502020204030204" pitchFamily="34" charset="0"/>
              </a:rPr>
              <a:t>HELHETSSYN</a:t>
            </a:r>
          </a:p>
          <a:p>
            <a:pPr algn="ctr" defTabSz="914400" fontAlgn="base">
              <a:spcBef>
                <a:spcPct val="0"/>
              </a:spcBef>
              <a:spcAft>
                <a:spcPct val="0"/>
              </a:spcAft>
              <a:buNone/>
            </a:pPr>
            <a:endParaRPr lang="sv-SE" altLang="sv-SE" sz="2000" dirty="0">
              <a:solidFill>
                <a:srgbClr val="000000"/>
              </a:solidFill>
              <a:latin typeface="Calibri" panose="020F0502020204030204" pitchFamily="34" charset="0"/>
            </a:endParaRPr>
          </a:p>
        </p:txBody>
      </p:sp>
      <p:sp>
        <p:nvSpPr>
          <p:cNvPr id="38915" name="Rectangle 14">
            <a:extLst>
              <a:ext uri="{FF2B5EF4-FFF2-40B4-BE49-F238E27FC236}">
                <a16:creationId xmlns:a16="http://schemas.microsoft.com/office/drawing/2014/main" id="{1C75CC37-7FA4-4303-95F4-5C77C2211AE3}"/>
              </a:ext>
            </a:extLst>
          </p:cNvPr>
          <p:cNvSpPr>
            <a:spLocks noChangeArrowheads="1"/>
          </p:cNvSpPr>
          <p:nvPr/>
        </p:nvSpPr>
        <p:spPr bwMode="auto">
          <a:xfrm>
            <a:off x="8136775" y="1061996"/>
            <a:ext cx="266382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457200" indent="-4572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defTabSz="914400" fontAlgn="base">
              <a:spcBef>
                <a:spcPct val="0"/>
              </a:spcBef>
              <a:spcAft>
                <a:spcPct val="0"/>
              </a:spcAft>
              <a:buNone/>
            </a:pPr>
            <a:r>
              <a:rPr lang="sv-SE" altLang="sv-SE" sz="1800" b="1" dirty="0">
                <a:solidFill>
                  <a:srgbClr val="000000"/>
                </a:solidFill>
                <a:latin typeface="Calibri" panose="020F0502020204030204" pitchFamily="34" charset="0"/>
              </a:rPr>
              <a:t>Psykiatriskt syndrom</a:t>
            </a:r>
          </a:p>
        </p:txBody>
      </p:sp>
      <p:sp>
        <p:nvSpPr>
          <p:cNvPr id="38916" name="Rectangle 15">
            <a:extLst>
              <a:ext uri="{FF2B5EF4-FFF2-40B4-BE49-F238E27FC236}">
                <a16:creationId xmlns:a16="http://schemas.microsoft.com/office/drawing/2014/main" id="{7EA7D9BF-C4DB-476A-A6E8-301B36062D45}"/>
              </a:ext>
            </a:extLst>
          </p:cNvPr>
          <p:cNvSpPr>
            <a:spLocks noChangeArrowheads="1"/>
          </p:cNvSpPr>
          <p:nvPr/>
        </p:nvSpPr>
        <p:spPr bwMode="auto">
          <a:xfrm>
            <a:off x="1166361" y="1665585"/>
            <a:ext cx="324008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fontAlgn="base">
              <a:spcBef>
                <a:spcPct val="0"/>
              </a:spcBef>
              <a:spcAft>
                <a:spcPct val="0"/>
              </a:spcAft>
              <a:buNone/>
            </a:pPr>
            <a:endParaRPr lang="sv-SE" altLang="sv-SE" sz="1800" dirty="0">
              <a:solidFill>
                <a:srgbClr val="000000"/>
              </a:solidFill>
              <a:latin typeface="Calibri" panose="020F0502020204030204" pitchFamily="34" charset="0"/>
            </a:endParaRPr>
          </a:p>
          <a:p>
            <a:pPr defTabSz="914400" fontAlgn="base">
              <a:spcBef>
                <a:spcPct val="0"/>
              </a:spcBef>
              <a:spcAft>
                <a:spcPct val="0"/>
              </a:spcAft>
              <a:buNone/>
            </a:pPr>
            <a:endParaRPr lang="sv-SE" altLang="sv-SE" sz="1800" dirty="0">
              <a:solidFill>
                <a:srgbClr val="000000"/>
              </a:solidFill>
              <a:latin typeface="Calibri" panose="020F0502020204030204" pitchFamily="34" charset="0"/>
            </a:endParaRPr>
          </a:p>
          <a:p>
            <a:pPr defTabSz="914400" fontAlgn="base">
              <a:spcBef>
                <a:spcPct val="0"/>
              </a:spcBef>
              <a:spcAft>
                <a:spcPct val="0"/>
              </a:spcAft>
              <a:buNone/>
            </a:pPr>
            <a:r>
              <a:rPr lang="sv-SE" altLang="sv-SE" sz="1800" b="1" dirty="0">
                <a:solidFill>
                  <a:srgbClr val="000000"/>
                </a:solidFill>
                <a:latin typeface="Calibri" panose="020F0502020204030204" pitchFamily="34" charset="0"/>
              </a:rPr>
              <a:t>                       Kropp</a:t>
            </a:r>
          </a:p>
          <a:p>
            <a:pPr defTabSz="914400" fontAlgn="base">
              <a:spcBef>
                <a:spcPct val="0"/>
              </a:spcBef>
              <a:spcAft>
                <a:spcPct val="0"/>
              </a:spcAft>
              <a:buNone/>
            </a:pPr>
            <a:r>
              <a:rPr lang="sv-SE" altLang="sv-SE" sz="1800" dirty="0">
                <a:solidFill>
                  <a:srgbClr val="000000"/>
                </a:solidFill>
                <a:latin typeface="Calibri" panose="020F0502020204030204" pitchFamily="34" charset="0"/>
              </a:rPr>
              <a:t> SJUKDOM?</a:t>
            </a:r>
          </a:p>
          <a:p>
            <a:pPr defTabSz="914400" fontAlgn="base">
              <a:spcBef>
                <a:spcPct val="0"/>
              </a:spcBef>
              <a:spcAft>
                <a:spcPct val="0"/>
              </a:spcAft>
              <a:buNone/>
            </a:pPr>
            <a:r>
              <a:rPr lang="sv-SE" altLang="sv-SE" sz="1800" dirty="0">
                <a:solidFill>
                  <a:srgbClr val="000000"/>
                </a:solidFill>
                <a:latin typeface="Calibri" panose="020F0502020204030204" pitchFamily="34" charset="0"/>
              </a:rPr>
              <a:t>Symtomdiagnos?</a:t>
            </a:r>
          </a:p>
          <a:p>
            <a:pPr defTabSz="914400" fontAlgn="base">
              <a:spcBef>
                <a:spcPct val="0"/>
              </a:spcBef>
              <a:spcAft>
                <a:spcPct val="0"/>
              </a:spcAft>
              <a:buNone/>
            </a:pPr>
            <a:r>
              <a:rPr lang="sv-SE" altLang="sv-SE" sz="1800" dirty="0" err="1">
                <a:solidFill>
                  <a:srgbClr val="000000"/>
                </a:solidFill>
                <a:latin typeface="Calibri" panose="020F0502020204030204" pitchFamily="34" charset="0"/>
              </a:rPr>
              <a:t>Symapticusreaktivitet</a:t>
            </a:r>
            <a:r>
              <a:rPr lang="sv-SE" altLang="sv-SE" sz="1800" dirty="0">
                <a:solidFill>
                  <a:srgbClr val="000000"/>
                </a:solidFill>
                <a:latin typeface="Calibri" panose="020F0502020204030204" pitchFamily="34" charset="0"/>
              </a:rPr>
              <a:t>-?</a:t>
            </a:r>
          </a:p>
          <a:p>
            <a:pPr defTabSz="914400" fontAlgn="base">
              <a:spcBef>
                <a:spcPct val="0"/>
              </a:spcBef>
              <a:spcAft>
                <a:spcPct val="0"/>
              </a:spcAft>
              <a:buNone/>
            </a:pPr>
            <a:r>
              <a:rPr lang="sv-SE" altLang="sv-SE" sz="1800" dirty="0">
                <a:solidFill>
                  <a:srgbClr val="000000"/>
                </a:solidFill>
                <a:latin typeface="Calibri" panose="020F0502020204030204" pitchFamily="34" charset="0"/>
              </a:rPr>
              <a:t>Återhämtning?</a:t>
            </a:r>
          </a:p>
          <a:p>
            <a:pPr defTabSz="914400" fontAlgn="base">
              <a:spcBef>
                <a:spcPct val="0"/>
              </a:spcBef>
              <a:spcAft>
                <a:spcPct val="0"/>
              </a:spcAft>
              <a:buNone/>
            </a:pPr>
            <a:r>
              <a:rPr lang="sv-SE" altLang="sv-SE" sz="1800" dirty="0">
                <a:solidFill>
                  <a:srgbClr val="000000"/>
                </a:solidFill>
                <a:latin typeface="Calibri" panose="020F0502020204030204" pitchFamily="34" charset="0"/>
              </a:rPr>
              <a:t>Dygnsrytm/hälsobeteenden?</a:t>
            </a:r>
          </a:p>
          <a:p>
            <a:pPr defTabSz="914400" fontAlgn="base">
              <a:spcBef>
                <a:spcPct val="0"/>
              </a:spcBef>
              <a:spcAft>
                <a:spcPct val="0"/>
              </a:spcAft>
              <a:buNone/>
            </a:pPr>
            <a:endParaRPr lang="sv-SE" altLang="sv-SE" sz="1800" dirty="0">
              <a:solidFill>
                <a:srgbClr val="000000"/>
              </a:solidFill>
              <a:latin typeface="Calibri" panose="020F0502020204030204" pitchFamily="34" charset="0"/>
            </a:endParaRPr>
          </a:p>
          <a:p>
            <a:pPr defTabSz="914400" fontAlgn="base">
              <a:spcBef>
                <a:spcPct val="0"/>
              </a:spcBef>
              <a:spcAft>
                <a:spcPct val="0"/>
              </a:spcAft>
              <a:buNone/>
            </a:pPr>
            <a:endParaRPr lang="sv-SE" altLang="sv-SE" sz="1800" dirty="0">
              <a:solidFill>
                <a:srgbClr val="000000"/>
              </a:solidFill>
              <a:latin typeface="Calibri" panose="020F0502020204030204" pitchFamily="34" charset="0"/>
            </a:endParaRPr>
          </a:p>
        </p:txBody>
      </p:sp>
      <p:sp>
        <p:nvSpPr>
          <p:cNvPr id="38917" name="Rectangle 16">
            <a:extLst>
              <a:ext uri="{FF2B5EF4-FFF2-40B4-BE49-F238E27FC236}">
                <a16:creationId xmlns:a16="http://schemas.microsoft.com/office/drawing/2014/main" id="{38E8EEE7-EF2B-4BF8-9588-3F39E6446395}"/>
              </a:ext>
            </a:extLst>
          </p:cNvPr>
          <p:cNvSpPr>
            <a:spLocks noChangeArrowheads="1"/>
          </p:cNvSpPr>
          <p:nvPr/>
        </p:nvSpPr>
        <p:spPr bwMode="auto">
          <a:xfrm>
            <a:off x="1417243" y="4150222"/>
            <a:ext cx="26638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defTabSz="914400" fontAlgn="base">
              <a:spcBef>
                <a:spcPct val="0"/>
              </a:spcBef>
              <a:spcAft>
                <a:spcPct val="0"/>
              </a:spcAft>
              <a:buNone/>
            </a:pPr>
            <a:r>
              <a:rPr lang="sv-SE" altLang="sv-SE" sz="1800" b="1" dirty="0">
                <a:solidFill>
                  <a:srgbClr val="000000"/>
                </a:solidFill>
                <a:latin typeface="Calibri" panose="020F0502020204030204" pitchFamily="34" charset="0"/>
              </a:rPr>
              <a:t> </a:t>
            </a:r>
          </a:p>
          <a:p>
            <a:pPr algn="ctr" defTabSz="914400" fontAlgn="base">
              <a:spcBef>
                <a:spcPct val="0"/>
              </a:spcBef>
              <a:spcAft>
                <a:spcPct val="0"/>
              </a:spcAft>
              <a:buNone/>
            </a:pPr>
            <a:endParaRPr lang="sv-SE" altLang="sv-SE" sz="1800" b="1" dirty="0">
              <a:solidFill>
                <a:srgbClr val="000000"/>
              </a:solidFill>
              <a:latin typeface="Calibri" panose="020F0502020204030204" pitchFamily="34" charset="0"/>
            </a:endParaRPr>
          </a:p>
          <a:p>
            <a:pPr algn="ctr" defTabSz="914400" fontAlgn="base">
              <a:spcBef>
                <a:spcPct val="0"/>
              </a:spcBef>
              <a:spcAft>
                <a:spcPct val="0"/>
              </a:spcAft>
              <a:buNone/>
            </a:pPr>
            <a:r>
              <a:rPr lang="sv-SE" altLang="sv-SE" sz="1800" b="1" dirty="0">
                <a:solidFill>
                  <a:srgbClr val="000000"/>
                </a:solidFill>
                <a:latin typeface="Calibri" panose="020F0502020204030204" pitchFamily="34" charset="0"/>
              </a:rPr>
              <a:t>Social belastning</a:t>
            </a:r>
          </a:p>
          <a:p>
            <a:pPr algn="ctr" defTabSz="914400" fontAlgn="base">
              <a:spcBef>
                <a:spcPct val="0"/>
              </a:spcBef>
              <a:spcAft>
                <a:spcPct val="0"/>
              </a:spcAft>
              <a:buNone/>
            </a:pPr>
            <a:endParaRPr lang="sv-SE" altLang="sv-SE" sz="1800" dirty="0">
              <a:solidFill>
                <a:srgbClr val="000000"/>
              </a:solidFill>
              <a:latin typeface="Calibri" panose="020F0502020204030204" pitchFamily="34" charset="0"/>
            </a:endParaRPr>
          </a:p>
          <a:p>
            <a:pPr algn="ctr" defTabSz="914400" fontAlgn="base">
              <a:spcBef>
                <a:spcPct val="0"/>
              </a:spcBef>
              <a:spcAft>
                <a:spcPct val="0"/>
              </a:spcAft>
              <a:buNone/>
            </a:pPr>
            <a:endParaRPr lang="sv-SE" altLang="sv-SE" sz="1800" dirty="0">
              <a:solidFill>
                <a:srgbClr val="000000"/>
              </a:solidFill>
              <a:latin typeface="Calibri" panose="020F0502020204030204" pitchFamily="34" charset="0"/>
            </a:endParaRPr>
          </a:p>
        </p:txBody>
      </p:sp>
      <p:sp>
        <p:nvSpPr>
          <p:cNvPr id="38918" name="Rectangle 17">
            <a:extLst>
              <a:ext uri="{FF2B5EF4-FFF2-40B4-BE49-F238E27FC236}">
                <a16:creationId xmlns:a16="http://schemas.microsoft.com/office/drawing/2014/main" id="{9A58EB4F-9D9C-444C-BFD2-A50C8B05460A}"/>
              </a:ext>
            </a:extLst>
          </p:cNvPr>
          <p:cNvSpPr>
            <a:spLocks noChangeArrowheads="1"/>
          </p:cNvSpPr>
          <p:nvPr/>
        </p:nvSpPr>
        <p:spPr bwMode="auto">
          <a:xfrm>
            <a:off x="7439863" y="3773442"/>
            <a:ext cx="4057650" cy="2212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defTabSz="914400" fontAlgn="base">
              <a:spcBef>
                <a:spcPct val="0"/>
              </a:spcBef>
              <a:spcAft>
                <a:spcPct val="0"/>
              </a:spcAft>
              <a:buNone/>
            </a:pPr>
            <a:r>
              <a:rPr lang="sv-SE" altLang="sv-SE" sz="1800" b="1" dirty="0">
                <a:solidFill>
                  <a:srgbClr val="000000"/>
                </a:solidFill>
                <a:latin typeface="Calibri" panose="020F0502020204030204" pitchFamily="34" charset="0"/>
              </a:rPr>
              <a:t> ”Personlighet”</a:t>
            </a:r>
          </a:p>
          <a:p>
            <a:pPr algn="ctr" defTabSz="914400" fontAlgn="base">
              <a:spcBef>
                <a:spcPct val="0"/>
              </a:spcBef>
              <a:spcAft>
                <a:spcPct val="0"/>
              </a:spcAft>
              <a:buNone/>
            </a:pPr>
            <a:endParaRPr lang="sv-SE" altLang="sv-SE" sz="1800" dirty="0">
              <a:solidFill>
                <a:srgbClr val="000000"/>
              </a:solidFill>
              <a:latin typeface="Calibri" panose="020F0502020204030204" pitchFamily="34" charset="0"/>
            </a:endParaRPr>
          </a:p>
        </p:txBody>
      </p:sp>
      <p:sp>
        <p:nvSpPr>
          <p:cNvPr id="38919" name="Rectangle 18">
            <a:extLst>
              <a:ext uri="{FF2B5EF4-FFF2-40B4-BE49-F238E27FC236}">
                <a16:creationId xmlns:a16="http://schemas.microsoft.com/office/drawing/2014/main" id="{25174847-7518-4759-AD2A-B630043180BB}"/>
              </a:ext>
            </a:extLst>
          </p:cNvPr>
          <p:cNvSpPr>
            <a:spLocks noChangeArrowheads="1"/>
          </p:cNvSpPr>
          <p:nvPr/>
        </p:nvSpPr>
        <p:spPr bwMode="auto">
          <a:xfrm>
            <a:off x="4656139" y="5734050"/>
            <a:ext cx="26638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defTabSz="914400" fontAlgn="base">
              <a:spcBef>
                <a:spcPct val="0"/>
              </a:spcBef>
              <a:spcAft>
                <a:spcPct val="0"/>
              </a:spcAft>
              <a:buNone/>
            </a:pPr>
            <a:endParaRPr lang="sv-SE" altLang="sv-SE" sz="1800">
              <a:solidFill>
                <a:srgbClr val="000000"/>
              </a:solidFill>
              <a:latin typeface="Calibri" panose="020F0502020204030204" pitchFamily="34" charset="0"/>
            </a:endParaRPr>
          </a:p>
        </p:txBody>
      </p:sp>
      <p:sp>
        <p:nvSpPr>
          <p:cNvPr id="38920" name="textruta 20">
            <a:extLst>
              <a:ext uri="{FF2B5EF4-FFF2-40B4-BE49-F238E27FC236}">
                <a16:creationId xmlns:a16="http://schemas.microsoft.com/office/drawing/2014/main" id="{616FAB13-CC25-444C-8D8C-5D704B8B5694}"/>
              </a:ext>
            </a:extLst>
          </p:cNvPr>
          <p:cNvSpPr txBox="1">
            <a:spLocks noChangeArrowheads="1"/>
          </p:cNvSpPr>
          <p:nvPr/>
        </p:nvSpPr>
        <p:spPr bwMode="auto">
          <a:xfrm>
            <a:off x="4122058" y="2658843"/>
            <a:ext cx="5154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fontAlgn="base">
              <a:spcBef>
                <a:spcPct val="0"/>
              </a:spcBef>
              <a:spcAft>
                <a:spcPct val="0"/>
              </a:spcAft>
              <a:buNone/>
            </a:pPr>
            <a:r>
              <a:rPr lang="sv-SE" altLang="sv-SE" dirty="0">
                <a:solidFill>
                  <a:srgbClr val="000000"/>
                </a:solidFill>
                <a:latin typeface="Bernard MT Condensed" panose="02050806060905020404" pitchFamily="18" charset="0"/>
              </a:rPr>
              <a:t>EGENTLIGA PROBLEMET?</a:t>
            </a:r>
          </a:p>
        </p:txBody>
      </p:sp>
    </p:spTree>
    <p:extLst>
      <p:ext uri="{BB962C8B-B14F-4D97-AF65-F5344CB8AC3E}">
        <p14:creationId xmlns:p14="http://schemas.microsoft.com/office/powerpoint/2010/main" val="28376135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CB19AA-824E-2544-AA0A-68EBE4818819}"/>
              </a:ext>
            </a:extLst>
          </p:cNvPr>
          <p:cNvSpPr>
            <a:spLocks noGrp="1"/>
          </p:cNvSpPr>
          <p:nvPr>
            <p:ph type="title"/>
          </p:nvPr>
        </p:nvSpPr>
        <p:spPr/>
        <p:txBody>
          <a:bodyPr/>
          <a:lstStyle/>
          <a:p>
            <a:r>
              <a:rPr lang="sv-SE" dirty="0"/>
              <a:t>Intentionen i det jag gör för ”hälsan”?</a:t>
            </a:r>
          </a:p>
        </p:txBody>
      </p:sp>
      <p:sp>
        <p:nvSpPr>
          <p:cNvPr id="3" name="Platshållare för innehåll 2">
            <a:extLst>
              <a:ext uri="{FF2B5EF4-FFF2-40B4-BE49-F238E27FC236}">
                <a16:creationId xmlns:a16="http://schemas.microsoft.com/office/drawing/2014/main" id="{51401662-0F1A-164B-BF84-9B40DEE3C7A7}"/>
              </a:ext>
            </a:extLst>
          </p:cNvPr>
          <p:cNvSpPr>
            <a:spLocks noGrp="1"/>
          </p:cNvSpPr>
          <p:nvPr>
            <p:ph idx="1"/>
          </p:nvPr>
        </p:nvSpPr>
        <p:spPr>
          <a:xfrm>
            <a:off x="609600" y="2057399"/>
            <a:ext cx="10972800" cy="4525963"/>
          </a:xfrm>
        </p:spPr>
        <p:txBody>
          <a:bodyPr/>
          <a:lstStyle/>
          <a:p>
            <a:pPr marL="0" indent="0" algn="ctr">
              <a:buNone/>
            </a:pPr>
            <a:r>
              <a:rPr lang="sv-SE" dirty="0"/>
              <a:t>Bli av med symtomen?</a:t>
            </a:r>
          </a:p>
          <a:p>
            <a:pPr algn="ctr"/>
            <a:endParaRPr lang="sv-SE" dirty="0"/>
          </a:p>
          <a:p>
            <a:pPr algn="ctr"/>
            <a:endParaRPr lang="sv-SE" dirty="0"/>
          </a:p>
          <a:p>
            <a:pPr marL="0" indent="0" algn="ctr">
              <a:buNone/>
            </a:pPr>
            <a:r>
              <a:rPr lang="sv-SE" dirty="0"/>
              <a:t>Bli mer hållbar?</a:t>
            </a:r>
          </a:p>
        </p:txBody>
      </p:sp>
    </p:spTree>
    <p:extLst>
      <p:ext uri="{BB962C8B-B14F-4D97-AF65-F5344CB8AC3E}">
        <p14:creationId xmlns:p14="http://schemas.microsoft.com/office/powerpoint/2010/main" val="35944510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3" name="Group 2">
            <a:extLst>
              <a:ext uri="{FF2B5EF4-FFF2-40B4-BE49-F238E27FC236}">
                <a16:creationId xmlns:a16="http://schemas.microsoft.com/office/drawing/2014/main" id="{880FD1AE-6DBC-4E70-8430-C14DA2BDBA0A}"/>
              </a:ext>
            </a:extLst>
          </p:cNvPr>
          <p:cNvGrpSpPr>
            <a:grpSpLocks/>
          </p:cNvGrpSpPr>
          <p:nvPr/>
        </p:nvGrpSpPr>
        <p:grpSpPr bwMode="auto">
          <a:xfrm>
            <a:off x="5375275" y="1916113"/>
            <a:ext cx="865188" cy="2665412"/>
            <a:chOff x="1973" y="1207"/>
            <a:chExt cx="544" cy="1860"/>
          </a:xfrm>
        </p:grpSpPr>
        <p:grpSp>
          <p:nvGrpSpPr>
            <p:cNvPr id="38921" name="Group 3">
              <a:extLst>
                <a:ext uri="{FF2B5EF4-FFF2-40B4-BE49-F238E27FC236}">
                  <a16:creationId xmlns:a16="http://schemas.microsoft.com/office/drawing/2014/main" id="{5454252C-8B43-4730-AA34-1183334FE065}"/>
                </a:ext>
              </a:extLst>
            </p:cNvPr>
            <p:cNvGrpSpPr>
              <a:grpSpLocks/>
            </p:cNvGrpSpPr>
            <p:nvPr/>
          </p:nvGrpSpPr>
          <p:grpSpPr bwMode="auto">
            <a:xfrm>
              <a:off x="1973" y="1207"/>
              <a:ext cx="544" cy="1814"/>
              <a:chOff x="1973" y="1207"/>
              <a:chExt cx="544" cy="1814"/>
            </a:xfrm>
          </p:grpSpPr>
          <p:sp>
            <p:nvSpPr>
              <p:cNvPr id="38927" name="Oval 4">
                <a:extLst>
                  <a:ext uri="{FF2B5EF4-FFF2-40B4-BE49-F238E27FC236}">
                    <a16:creationId xmlns:a16="http://schemas.microsoft.com/office/drawing/2014/main" id="{75D0A213-1A41-4EEB-8B8E-7E8873813066}"/>
                  </a:ext>
                </a:extLst>
              </p:cNvPr>
              <p:cNvSpPr>
                <a:spLocks noChangeArrowheads="1"/>
              </p:cNvSpPr>
              <p:nvPr/>
            </p:nvSpPr>
            <p:spPr bwMode="auto">
              <a:xfrm rot="247525">
                <a:off x="1973" y="1525"/>
                <a:ext cx="454" cy="998"/>
              </a:xfrm>
              <a:prstGeom prst="ellipse">
                <a:avLst/>
              </a:prstGeom>
              <a:solidFill>
                <a:srgbClr val="00FFFF"/>
              </a:solidFill>
              <a:ln w="190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fontAlgn="base">
                  <a:spcBef>
                    <a:spcPct val="0"/>
                  </a:spcBef>
                  <a:spcAft>
                    <a:spcPct val="0"/>
                  </a:spcAft>
                  <a:buNone/>
                </a:pPr>
                <a:endParaRPr lang="sv-SE" altLang="sv-SE" sz="1800">
                  <a:solidFill>
                    <a:srgbClr val="000000"/>
                  </a:solidFill>
                  <a:latin typeface="Calibri" panose="020F0502020204030204" pitchFamily="34" charset="0"/>
                </a:endParaRPr>
              </a:p>
            </p:txBody>
          </p:sp>
          <p:sp>
            <p:nvSpPr>
              <p:cNvPr id="38928" name="Oval 5">
                <a:extLst>
                  <a:ext uri="{FF2B5EF4-FFF2-40B4-BE49-F238E27FC236}">
                    <a16:creationId xmlns:a16="http://schemas.microsoft.com/office/drawing/2014/main" id="{88537002-8608-4C27-B91C-4339777478EC}"/>
                  </a:ext>
                </a:extLst>
              </p:cNvPr>
              <p:cNvSpPr>
                <a:spLocks noChangeArrowheads="1"/>
              </p:cNvSpPr>
              <p:nvPr/>
            </p:nvSpPr>
            <p:spPr bwMode="auto">
              <a:xfrm rot="2315167">
                <a:off x="2245" y="1207"/>
                <a:ext cx="272" cy="362"/>
              </a:xfrm>
              <a:prstGeom prst="ellipse">
                <a:avLst/>
              </a:prstGeom>
              <a:solidFill>
                <a:srgbClr val="00FFFF"/>
              </a:solidFill>
              <a:ln w="190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fontAlgn="base">
                  <a:spcBef>
                    <a:spcPct val="0"/>
                  </a:spcBef>
                  <a:spcAft>
                    <a:spcPct val="0"/>
                  </a:spcAft>
                  <a:buNone/>
                </a:pPr>
                <a:endParaRPr lang="sv-SE" altLang="sv-SE" sz="1800">
                  <a:solidFill>
                    <a:srgbClr val="000000"/>
                  </a:solidFill>
                  <a:latin typeface="Calibri" panose="020F0502020204030204" pitchFamily="34" charset="0"/>
                </a:endParaRPr>
              </a:p>
            </p:txBody>
          </p:sp>
          <p:sp>
            <p:nvSpPr>
              <p:cNvPr id="38929" name="Line 6">
                <a:extLst>
                  <a:ext uri="{FF2B5EF4-FFF2-40B4-BE49-F238E27FC236}">
                    <a16:creationId xmlns:a16="http://schemas.microsoft.com/office/drawing/2014/main" id="{74F74160-1FBF-414E-B21F-1B6B7A5C7FD0}"/>
                  </a:ext>
                </a:extLst>
              </p:cNvPr>
              <p:cNvSpPr>
                <a:spLocks noChangeShapeType="1"/>
              </p:cNvSpPr>
              <p:nvPr/>
            </p:nvSpPr>
            <p:spPr bwMode="auto">
              <a:xfrm rot="21437725" flipH="1">
                <a:off x="1973" y="2477"/>
                <a:ext cx="91" cy="5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sv-SE">
                  <a:solidFill>
                    <a:srgbClr val="000000"/>
                  </a:solidFill>
                  <a:latin typeface="Arial" panose="020B0604020202020204" pitchFamily="34" charset="0"/>
                  <a:ea typeface="ＭＳ Ｐゴシック" panose="020B0600070205080204" pitchFamily="34" charset="-128"/>
                </a:endParaRPr>
              </a:p>
            </p:txBody>
          </p:sp>
          <p:sp>
            <p:nvSpPr>
              <p:cNvPr id="38930" name="Line 7">
                <a:extLst>
                  <a:ext uri="{FF2B5EF4-FFF2-40B4-BE49-F238E27FC236}">
                    <a16:creationId xmlns:a16="http://schemas.microsoft.com/office/drawing/2014/main" id="{DAA1F5D3-AE6A-4BEE-AEBF-AF1A7F8DB105}"/>
                  </a:ext>
                </a:extLst>
              </p:cNvPr>
              <p:cNvSpPr>
                <a:spLocks noChangeShapeType="1"/>
              </p:cNvSpPr>
              <p:nvPr/>
            </p:nvSpPr>
            <p:spPr bwMode="auto">
              <a:xfrm rot="21439681" flipH="1">
                <a:off x="2155" y="2522"/>
                <a:ext cx="45" cy="45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sv-SE">
                  <a:solidFill>
                    <a:srgbClr val="000000"/>
                  </a:solidFill>
                  <a:latin typeface="Arial" panose="020B0604020202020204" pitchFamily="34" charset="0"/>
                  <a:ea typeface="ＭＳ Ｐゴシック" panose="020B0600070205080204" pitchFamily="34" charset="-128"/>
                </a:endParaRPr>
              </a:p>
            </p:txBody>
          </p:sp>
        </p:grpSp>
        <p:grpSp>
          <p:nvGrpSpPr>
            <p:cNvPr id="38922" name="Group 8">
              <a:extLst>
                <a:ext uri="{FF2B5EF4-FFF2-40B4-BE49-F238E27FC236}">
                  <a16:creationId xmlns:a16="http://schemas.microsoft.com/office/drawing/2014/main" id="{EF895B28-6110-4E79-BF19-C794A404F9F3}"/>
                </a:ext>
              </a:extLst>
            </p:cNvPr>
            <p:cNvGrpSpPr>
              <a:grpSpLocks/>
            </p:cNvGrpSpPr>
            <p:nvPr/>
          </p:nvGrpSpPr>
          <p:grpSpPr bwMode="auto">
            <a:xfrm>
              <a:off x="1973" y="1842"/>
              <a:ext cx="544" cy="1225"/>
              <a:chOff x="1973" y="1842"/>
              <a:chExt cx="544" cy="1225"/>
            </a:xfrm>
          </p:grpSpPr>
          <p:sp>
            <p:nvSpPr>
              <p:cNvPr id="38923" name="Line 9">
                <a:extLst>
                  <a:ext uri="{FF2B5EF4-FFF2-40B4-BE49-F238E27FC236}">
                    <a16:creationId xmlns:a16="http://schemas.microsoft.com/office/drawing/2014/main" id="{B715018A-49FC-4CB4-8409-88DFF5987595}"/>
                  </a:ext>
                </a:extLst>
              </p:cNvPr>
              <p:cNvSpPr>
                <a:spLocks noChangeShapeType="1"/>
              </p:cNvSpPr>
              <p:nvPr/>
            </p:nvSpPr>
            <p:spPr bwMode="auto">
              <a:xfrm rot="-159116">
                <a:off x="2427" y="1842"/>
                <a:ext cx="90" cy="40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sv-SE">
                  <a:solidFill>
                    <a:srgbClr val="000000"/>
                  </a:solidFill>
                  <a:latin typeface="Arial" panose="020B0604020202020204" pitchFamily="34" charset="0"/>
                  <a:ea typeface="ＭＳ Ｐゴシック" panose="020B0600070205080204" pitchFamily="34" charset="-128"/>
                </a:endParaRPr>
              </a:p>
            </p:txBody>
          </p:sp>
          <p:sp>
            <p:nvSpPr>
              <p:cNvPr id="38924" name="Line 10">
                <a:extLst>
                  <a:ext uri="{FF2B5EF4-FFF2-40B4-BE49-F238E27FC236}">
                    <a16:creationId xmlns:a16="http://schemas.microsoft.com/office/drawing/2014/main" id="{1BFB291D-9871-4B21-9310-701B1F95D2B6}"/>
                  </a:ext>
                </a:extLst>
              </p:cNvPr>
              <p:cNvSpPr>
                <a:spLocks noChangeShapeType="1"/>
              </p:cNvSpPr>
              <p:nvPr/>
            </p:nvSpPr>
            <p:spPr bwMode="auto">
              <a:xfrm rot="21442622" flipH="1">
                <a:off x="2019" y="1842"/>
                <a:ext cx="90" cy="45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sv-SE">
                  <a:solidFill>
                    <a:srgbClr val="000000"/>
                  </a:solidFill>
                  <a:latin typeface="Arial" panose="020B0604020202020204" pitchFamily="34" charset="0"/>
                  <a:ea typeface="ＭＳ Ｐゴシック" panose="020B0600070205080204" pitchFamily="34" charset="-128"/>
                </a:endParaRPr>
              </a:p>
            </p:txBody>
          </p:sp>
          <p:sp>
            <p:nvSpPr>
              <p:cNvPr id="38925" name="Line 11">
                <a:extLst>
                  <a:ext uri="{FF2B5EF4-FFF2-40B4-BE49-F238E27FC236}">
                    <a16:creationId xmlns:a16="http://schemas.microsoft.com/office/drawing/2014/main" id="{4DEAE4D5-67E2-46B0-B593-81B5EEBF6CE0}"/>
                  </a:ext>
                </a:extLst>
              </p:cNvPr>
              <p:cNvSpPr>
                <a:spLocks noChangeShapeType="1"/>
              </p:cNvSpPr>
              <p:nvPr/>
            </p:nvSpPr>
            <p:spPr bwMode="auto">
              <a:xfrm rot="-275934">
                <a:off x="1973" y="3021"/>
                <a:ext cx="182" cy="4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sv-SE">
                  <a:solidFill>
                    <a:srgbClr val="000000"/>
                  </a:solidFill>
                  <a:latin typeface="Arial" panose="020B0604020202020204" pitchFamily="34" charset="0"/>
                  <a:ea typeface="ＭＳ Ｐゴシック" panose="020B0600070205080204" pitchFamily="34" charset="-128"/>
                </a:endParaRPr>
              </a:p>
            </p:txBody>
          </p:sp>
          <p:sp>
            <p:nvSpPr>
              <p:cNvPr id="38926" name="Line 12">
                <a:extLst>
                  <a:ext uri="{FF2B5EF4-FFF2-40B4-BE49-F238E27FC236}">
                    <a16:creationId xmlns:a16="http://schemas.microsoft.com/office/drawing/2014/main" id="{89B1F91F-EAF9-44DB-BCD8-ED2DAEBB8F1B}"/>
                  </a:ext>
                </a:extLst>
              </p:cNvPr>
              <p:cNvSpPr>
                <a:spLocks noChangeShapeType="1"/>
              </p:cNvSpPr>
              <p:nvPr/>
            </p:nvSpPr>
            <p:spPr bwMode="auto">
              <a:xfrm rot="-313748">
                <a:off x="2155" y="2976"/>
                <a:ext cx="181" cy="4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sv-SE">
                  <a:solidFill>
                    <a:srgbClr val="000000"/>
                  </a:solidFill>
                  <a:latin typeface="Arial" panose="020B0604020202020204" pitchFamily="34" charset="0"/>
                  <a:ea typeface="ＭＳ Ｐゴシック" panose="020B0600070205080204" pitchFamily="34" charset="-128"/>
                </a:endParaRPr>
              </a:p>
            </p:txBody>
          </p:sp>
        </p:grpSp>
      </p:grpSp>
      <p:sp>
        <p:nvSpPr>
          <p:cNvPr id="38914" name="Rectangle 13">
            <a:extLst>
              <a:ext uri="{FF2B5EF4-FFF2-40B4-BE49-F238E27FC236}">
                <a16:creationId xmlns:a16="http://schemas.microsoft.com/office/drawing/2014/main" id="{B3801173-4B52-43F8-A0BC-31D4B5FF113B}"/>
              </a:ext>
            </a:extLst>
          </p:cNvPr>
          <p:cNvSpPr>
            <a:spLocks noChangeArrowheads="1"/>
          </p:cNvSpPr>
          <p:nvPr/>
        </p:nvSpPr>
        <p:spPr bwMode="auto">
          <a:xfrm>
            <a:off x="1992314" y="685800"/>
            <a:ext cx="8213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defTabSz="914400" fontAlgn="base">
              <a:spcBef>
                <a:spcPct val="0"/>
              </a:spcBef>
              <a:spcAft>
                <a:spcPct val="0"/>
              </a:spcAft>
              <a:buNone/>
            </a:pPr>
            <a:r>
              <a:rPr lang="sv-SE" altLang="sv-SE" sz="2600" b="1" dirty="0">
                <a:solidFill>
                  <a:srgbClr val="000000"/>
                </a:solidFill>
                <a:latin typeface="Calibri" panose="020F0502020204030204" pitchFamily="34" charset="0"/>
              </a:rPr>
              <a:t>Bedömningen  - ”sjuk eller förväntad reaktion”</a:t>
            </a:r>
          </a:p>
          <a:p>
            <a:pPr algn="ctr" defTabSz="914400" fontAlgn="base">
              <a:spcBef>
                <a:spcPct val="0"/>
              </a:spcBef>
              <a:spcAft>
                <a:spcPct val="0"/>
              </a:spcAft>
              <a:buNone/>
            </a:pPr>
            <a:endParaRPr lang="sv-SE" altLang="sv-SE" sz="2000" dirty="0">
              <a:solidFill>
                <a:srgbClr val="000000"/>
              </a:solidFill>
              <a:latin typeface="Calibri" panose="020F0502020204030204" pitchFamily="34" charset="0"/>
            </a:endParaRPr>
          </a:p>
          <a:p>
            <a:pPr algn="ctr" defTabSz="914400" fontAlgn="base">
              <a:spcBef>
                <a:spcPct val="0"/>
              </a:spcBef>
              <a:spcAft>
                <a:spcPct val="0"/>
              </a:spcAft>
              <a:buNone/>
            </a:pPr>
            <a:r>
              <a:rPr lang="sv-SE" altLang="sv-SE" sz="2000" dirty="0">
                <a:solidFill>
                  <a:srgbClr val="000000"/>
                </a:solidFill>
                <a:latin typeface="Calibri" panose="020F0502020204030204" pitchFamily="34" charset="0"/>
              </a:rPr>
              <a:t>HELHETSSYN</a:t>
            </a:r>
          </a:p>
          <a:p>
            <a:pPr algn="ctr" defTabSz="914400" fontAlgn="base">
              <a:spcBef>
                <a:spcPct val="0"/>
              </a:spcBef>
              <a:spcAft>
                <a:spcPct val="0"/>
              </a:spcAft>
              <a:buNone/>
            </a:pPr>
            <a:endParaRPr lang="sv-SE" altLang="sv-SE" sz="2000" dirty="0">
              <a:solidFill>
                <a:srgbClr val="000000"/>
              </a:solidFill>
              <a:latin typeface="Calibri" panose="020F0502020204030204" pitchFamily="34" charset="0"/>
            </a:endParaRPr>
          </a:p>
        </p:txBody>
      </p:sp>
      <p:sp>
        <p:nvSpPr>
          <p:cNvPr id="38915" name="Rectangle 14">
            <a:extLst>
              <a:ext uri="{FF2B5EF4-FFF2-40B4-BE49-F238E27FC236}">
                <a16:creationId xmlns:a16="http://schemas.microsoft.com/office/drawing/2014/main" id="{1C75CC37-7FA4-4303-95F4-5C77C2211AE3}"/>
              </a:ext>
            </a:extLst>
          </p:cNvPr>
          <p:cNvSpPr>
            <a:spLocks noChangeArrowheads="1"/>
          </p:cNvSpPr>
          <p:nvPr/>
        </p:nvSpPr>
        <p:spPr bwMode="auto">
          <a:xfrm>
            <a:off x="8361814" y="1447579"/>
            <a:ext cx="266382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457200" indent="-4572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defTabSz="914400" fontAlgn="base">
              <a:spcBef>
                <a:spcPct val="0"/>
              </a:spcBef>
              <a:spcAft>
                <a:spcPct val="0"/>
              </a:spcAft>
              <a:buNone/>
            </a:pPr>
            <a:r>
              <a:rPr lang="sv-SE" altLang="sv-SE" sz="1800" b="1" dirty="0">
                <a:solidFill>
                  <a:srgbClr val="000000"/>
                </a:solidFill>
                <a:latin typeface="Calibri" panose="020F0502020204030204" pitchFamily="34" charset="0"/>
              </a:rPr>
              <a:t>Psykiatriskt syndrom</a:t>
            </a:r>
          </a:p>
        </p:txBody>
      </p:sp>
      <p:sp>
        <p:nvSpPr>
          <p:cNvPr id="38916" name="Rectangle 15">
            <a:extLst>
              <a:ext uri="{FF2B5EF4-FFF2-40B4-BE49-F238E27FC236}">
                <a16:creationId xmlns:a16="http://schemas.microsoft.com/office/drawing/2014/main" id="{7EA7D9BF-C4DB-476A-A6E8-301B36062D45}"/>
              </a:ext>
            </a:extLst>
          </p:cNvPr>
          <p:cNvSpPr>
            <a:spLocks noChangeArrowheads="1"/>
          </p:cNvSpPr>
          <p:nvPr/>
        </p:nvSpPr>
        <p:spPr bwMode="auto">
          <a:xfrm>
            <a:off x="1166361" y="1665585"/>
            <a:ext cx="324008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fontAlgn="base">
              <a:spcBef>
                <a:spcPct val="0"/>
              </a:spcBef>
              <a:spcAft>
                <a:spcPct val="0"/>
              </a:spcAft>
              <a:buNone/>
            </a:pPr>
            <a:endParaRPr lang="sv-SE" altLang="sv-SE" sz="1800" dirty="0">
              <a:solidFill>
                <a:srgbClr val="000000"/>
              </a:solidFill>
              <a:latin typeface="Calibri" panose="020F0502020204030204" pitchFamily="34" charset="0"/>
            </a:endParaRPr>
          </a:p>
          <a:p>
            <a:pPr defTabSz="914400" fontAlgn="base">
              <a:spcBef>
                <a:spcPct val="0"/>
              </a:spcBef>
              <a:spcAft>
                <a:spcPct val="0"/>
              </a:spcAft>
              <a:buNone/>
            </a:pPr>
            <a:endParaRPr lang="sv-SE" altLang="sv-SE" sz="1800" dirty="0">
              <a:solidFill>
                <a:srgbClr val="000000"/>
              </a:solidFill>
              <a:latin typeface="Calibri" panose="020F0502020204030204" pitchFamily="34" charset="0"/>
            </a:endParaRPr>
          </a:p>
          <a:p>
            <a:pPr defTabSz="914400" fontAlgn="base">
              <a:spcBef>
                <a:spcPct val="0"/>
              </a:spcBef>
              <a:spcAft>
                <a:spcPct val="0"/>
              </a:spcAft>
              <a:buNone/>
            </a:pPr>
            <a:r>
              <a:rPr lang="sv-SE" altLang="sv-SE" sz="1800" b="1" dirty="0">
                <a:solidFill>
                  <a:srgbClr val="000000"/>
                </a:solidFill>
                <a:latin typeface="Calibri" panose="020F0502020204030204" pitchFamily="34" charset="0"/>
              </a:rPr>
              <a:t>                       Kropp</a:t>
            </a:r>
          </a:p>
          <a:p>
            <a:pPr defTabSz="914400" fontAlgn="base">
              <a:spcBef>
                <a:spcPct val="0"/>
              </a:spcBef>
              <a:spcAft>
                <a:spcPct val="0"/>
              </a:spcAft>
              <a:buNone/>
            </a:pPr>
            <a:endParaRPr lang="sv-SE" altLang="sv-SE" sz="1800" dirty="0">
              <a:solidFill>
                <a:srgbClr val="000000"/>
              </a:solidFill>
              <a:latin typeface="Calibri" panose="020F0502020204030204" pitchFamily="34" charset="0"/>
            </a:endParaRPr>
          </a:p>
          <a:p>
            <a:pPr defTabSz="914400" fontAlgn="base">
              <a:spcBef>
                <a:spcPct val="0"/>
              </a:spcBef>
              <a:spcAft>
                <a:spcPct val="0"/>
              </a:spcAft>
              <a:buNone/>
            </a:pPr>
            <a:endParaRPr lang="sv-SE" altLang="sv-SE" sz="1800" dirty="0">
              <a:solidFill>
                <a:srgbClr val="000000"/>
              </a:solidFill>
              <a:latin typeface="Calibri" panose="020F0502020204030204" pitchFamily="34" charset="0"/>
            </a:endParaRPr>
          </a:p>
        </p:txBody>
      </p:sp>
      <p:sp>
        <p:nvSpPr>
          <p:cNvPr id="38917" name="Rectangle 16">
            <a:extLst>
              <a:ext uri="{FF2B5EF4-FFF2-40B4-BE49-F238E27FC236}">
                <a16:creationId xmlns:a16="http://schemas.microsoft.com/office/drawing/2014/main" id="{38E8EEE7-EF2B-4BF8-9588-3F39E6446395}"/>
              </a:ext>
            </a:extLst>
          </p:cNvPr>
          <p:cNvSpPr>
            <a:spLocks noChangeArrowheads="1"/>
          </p:cNvSpPr>
          <p:nvPr/>
        </p:nvSpPr>
        <p:spPr bwMode="auto">
          <a:xfrm>
            <a:off x="299514" y="4603158"/>
            <a:ext cx="497378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defTabSz="914400" fontAlgn="base">
              <a:spcBef>
                <a:spcPct val="0"/>
              </a:spcBef>
              <a:spcAft>
                <a:spcPct val="0"/>
              </a:spcAft>
              <a:buNone/>
            </a:pPr>
            <a:r>
              <a:rPr lang="sv-SE" altLang="sv-SE" sz="1800" b="1" dirty="0">
                <a:solidFill>
                  <a:srgbClr val="000000"/>
                </a:solidFill>
                <a:latin typeface="Calibri" panose="020F0502020204030204" pitchFamily="34" charset="0"/>
              </a:rPr>
              <a:t> </a:t>
            </a:r>
          </a:p>
          <a:p>
            <a:pPr algn="ctr" defTabSz="914400" fontAlgn="base">
              <a:spcBef>
                <a:spcPct val="0"/>
              </a:spcBef>
              <a:spcAft>
                <a:spcPct val="0"/>
              </a:spcAft>
              <a:buNone/>
            </a:pPr>
            <a:endParaRPr lang="sv-SE" altLang="sv-SE" sz="1800" b="1" dirty="0">
              <a:solidFill>
                <a:srgbClr val="000000"/>
              </a:solidFill>
              <a:latin typeface="Calibri" panose="020F0502020204030204" pitchFamily="34" charset="0"/>
            </a:endParaRPr>
          </a:p>
          <a:p>
            <a:pPr algn="ctr" defTabSz="914400" fontAlgn="base">
              <a:spcBef>
                <a:spcPct val="0"/>
              </a:spcBef>
              <a:spcAft>
                <a:spcPct val="0"/>
              </a:spcAft>
              <a:buNone/>
            </a:pPr>
            <a:r>
              <a:rPr lang="sv-SE" altLang="sv-SE" sz="1800" b="1" dirty="0">
                <a:solidFill>
                  <a:srgbClr val="000000"/>
                </a:solidFill>
                <a:latin typeface="Calibri" panose="020F0502020204030204" pitchFamily="34" charset="0"/>
              </a:rPr>
              <a:t>Social belastning</a:t>
            </a:r>
          </a:p>
          <a:p>
            <a:pPr algn="ctr" defTabSz="914400" fontAlgn="base">
              <a:spcBef>
                <a:spcPct val="0"/>
              </a:spcBef>
              <a:spcAft>
                <a:spcPct val="0"/>
              </a:spcAft>
              <a:buNone/>
            </a:pPr>
            <a:r>
              <a:rPr lang="sv-SE" altLang="sv-SE" sz="1800" dirty="0">
                <a:solidFill>
                  <a:srgbClr val="000000"/>
                </a:solidFill>
                <a:latin typeface="Calibri" panose="020F0502020204030204" pitchFamily="34" charset="0"/>
              </a:rPr>
              <a:t>Antagandet att arbete gör oss sjuka</a:t>
            </a:r>
          </a:p>
          <a:p>
            <a:pPr algn="ctr" defTabSz="914400" fontAlgn="base">
              <a:spcBef>
                <a:spcPct val="0"/>
              </a:spcBef>
              <a:spcAft>
                <a:spcPct val="0"/>
              </a:spcAft>
              <a:buNone/>
            </a:pPr>
            <a:r>
              <a:rPr lang="sv-SE" altLang="sv-SE" sz="1800" dirty="0">
                <a:solidFill>
                  <a:srgbClr val="000000"/>
                </a:solidFill>
                <a:latin typeface="Calibri" panose="020F0502020204030204" pitchFamily="34" charset="0"/>
              </a:rPr>
              <a:t>Rädsla för ”stress”</a:t>
            </a:r>
          </a:p>
          <a:p>
            <a:pPr algn="ctr" defTabSz="914400" fontAlgn="base">
              <a:spcBef>
                <a:spcPct val="0"/>
              </a:spcBef>
              <a:spcAft>
                <a:spcPct val="0"/>
              </a:spcAft>
              <a:buNone/>
            </a:pPr>
            <a:r>
              <a:rPr lang="sv-SE" altLang="sv-SE" sz="1800" dirty="0">
                <a:solidFill>
                  <a:srgbClr val="000000"/>
                </a:solidFill>
                <a:latin typeface="Calibri" panose="020F0502020204030204" pitchFamily="34" charset="0"/>
              </a:rPr>
              <a:t>”Jag går till läkaren och sjukskriver mig”</a:t>
            </a:r>
          </a:p>
          <a:p>
            <a:pPr algn="ctr" defTabSz="914400" fontAlgn="base">
              <a:spcBef>
                <a:spcPct val="0"/>
              </a:spcBef>
              <a:spcAft>
                <a:spcPct val="0"/>
              </a:spcAft>
              <a:buNone/>
            </a:pPr>
            <a:endParaRPr lang="sv-SE" altLang="sv-SE" sz="1800" dirty="0">
              <a:solidFill>
                <a:srgbClr val="000000"/>
              </a:solidFill>
              <a:latin typeface="Calibri" panose="020F0502020204030204" pitchFamily="34" charset="0"/>
            </a:endParaRPr>
          </a:p>
          <a:p>
            <a:pPr algn="ctr" defTabSz="914400" fontAlgn="base">
              <a:spcBef>
                <a:spcPct val="0"/>
              </a:spcBef>
              <a:spcAft>
                <a:spcPct val="0"/>
              </a:spcAft>
              <a:buNone/>
            </a:pPr>
            <a:endParaRPr lang="sv-SE" altLang="sv-SE" sz="1800" dirty="0">
              <a:solidFill>
                <a:srgbClr val="000000"/>
              </a:solidFill>
              <a:latin typeface="Calibri" panose="020F0502020204030204" pitchFamily="34" charset="0"/>
            </a:endParaRPr>
          </a:p>
        </p:txBody>
      </p:sp>
      <p:sp>
        <p:nvSpPr>
          <p:cNvPr id="38918" name="Rectangle 17">
            <a:extLst>
              <a:ext uri="{FF2B5EF4-FFF2-40B4-BE49-F238E27FC236}">
                <a16:creationId xmlns:a16="http://schemas.microsoft.com/office/drawing/2014/main" id="{9A58EB4F-9D9C-444C-BFD2-A50C8B05460A}"/>
              </a:ext>
            </a:extLst>
          </p:cNvPr>
          <p:cNvSpPr>
            <a:spLocks noChangeArrowheads="1"/>
          </p:cNvSpPr>
          <p:nvPr/>
        </p:nvSpPr>
        <p:spPr bwMode="auto">
          <a:xfrm>
            <a:off x="7567808" y="3616732"/>
            <a:ext cx="4057650" cy="2212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defTabSz="914400" fontAlgn="base">
              <a:spcBef>
                <a:spcPct val="0"/>
              </a:spcBef>
              <a:spcAft>
                <a:spcPct val="0"/>
              </a:spcAft>
              <a:buNone/>
            </a:pPr>
            <a:r>
              <a:rPr lang="sv-SE" altLang="sv-SE" sz="1800" b="1" dirty="0">
                <a:solidFill>
                  <a:srgbClr val="000000"/>
                </a:solidFill>
                <a:latin typeface="Calibri" panose="020F0502020204030204" pitchFamily="34" charset="0"/>
              </a:rPr>
              <a:t> ”Personlighet”</a:t>
            </a:r>
          </a:p>
          <a:p>
            <a:pPr algn="ctr" defTabSz="914400" fontAlgn="base">
              <a:spcBef>
                <a:spcPct val="0"/>
              </a:spcBef>
              <a:spcAft>
                <a:spcPct val="0"/>
              </a:spcAft>
              <a:buNone/>
            </a:pPr>
            <a:endParaRPr lang="sv-SE" altLang="sv-SE" sz="1800" dirty="0">
              <a:solidFill>
                <a:srgbClr val="000000"/>
              </a:solidFill>
              <a:latin typeface="Calibri" panose="020F0502020204030204" pitchFamily="34" charset="0"/>
            </a:endParaRPr>
          </a:p>
        </p:txBody>
      </p:sp>
      <p:sp>
        <p:nvSpPr>
          <p:cNvPr id="38919" name="Rectangle 18">
            <a:extLst>
              <a:ext uri="{FF2B5EF4-FFF2-40B4-BE49-F238E27FC236}">
                <a16:creationId xmlns:a16="http://schemas.microsoft.com/office/drawing/2014/main" id="{25174847-7518-4759-AD2A-B630043180BB}"/>
              </a:ext>
            </a:extLst>
          </p:cNvPr>
          <p:cNvSpPr>
            <a:spLocks noChangeArrowheads="1"/>
          </p:cNvSpPr>
          <p:nvPr/>
        </p:nvSpPr>
        <p:spPr bwMode="auto">
          <a:xfrm>
            <a:off x="4656139" y="5734050"/>
            <a:ext cx="26638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defTabSz="914400" fontAlgn="base">
              <a:spcBef>
                <a:spcPct val="0"/>
              </a:spcBef>
              <a:spcAft>
                <a:spcPct val="0"/>
              </a:spcAft>
              <a:buNone/>
            </a:pPr>
            <a:endParaRPr lang="sv-SE" altLang="sv-SE" sz="1800">
              <a:solidFill>
                <a:srgbClr val="000000"/>
              </a:solidFill>
              <a:latin typeface="Calibri" panose="020F0502020204030204" pitchFamily="34" charset="0"/>
            </a:endParaRPr>
          </a:p>
        </p:txBody>
      </p:sp>
      <p:sp>
        <p:nvSpPr>
          <p:cNvPr id="38920" name="textruta 20">
            <a:extLst>
              <a:ext uri="{FF2B5EF4-FFF2-40B4-BE49-F238E27FC236}">
                <a16:creationId xmlns:a16="http://schemas.microsoft.com/office/drawing/2014/main" id="{616FAB13-CC25-444C-8D8C-5D704B8B5694}"/>
              </a:ext>
            </a:extLst>
          </p:cNvPr>
          <p:cNvSpPr txBox="1">
            <a:spLocks noChangeArrowheads="1"/>
          </p:cNvSpPr>
          <p:nvPr/>
        </p:nvSpPr>
        <p:spPr bwMode="auto">
          <a:xfrm>
            <a:off x="4122058" y="2658843"/>
            <a:ext cx="5154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fontAlgn="base">
              <a:spcBef>
                <a:spcPct val="0"/>
              </a:spcBef>
              <a:spcAft>
                <a:spcPct val="0"/>
              </a:spcAft>
              <a:buNone/>
            </a:pPr>
            <a:r>
              <a:rPr lang="sv-SE" altLang="sv-SE" dirty="0">
                <a:solidFill>
                  <a:srgbClr val="000000"/>
                </a:solidFill>
                <a:latin typeface="Bernard MT Condensed" panose="02050806060905020404" pitchFamily="18" charset="0"/>
              </a:rPr>
              <a:t>EGENTLIGA PROBLEMET?</a:t>
            </a:r>
          </a:p>
        </p:txBody>
      </p:sp>
    </p:spTree>
    <p:extLst>
      <p:ext uri="{BB962C8B-B14F-4D97-AF65-F5344CB8AC3E}">
        <p14:creationId xmlns:p14="http://schemas.microsoft.com/office/powerpoint/2010/main" val="9845282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844053-CA32-A246-9604-6891F22D0433}"/>
              </a:ext>
            </a:extLst>
          </p:cNvPr>
          <p:cNvSpPr>
            <a:spLocks noGrp="1"/>
          </p:cNvSpPr>
          <p:nvPr>
            <p:ph type="title"/>
          </p:nvPr>
        </p:nvSpPr>
        <p:spPr/>
        <p:txBody>
          <a:bodyPr/>
          <a:lstStyle/>
          <a:p>
            <a:r>
              <a:rPr lang="sv-SE" dirty="0"/>
              <a:t>”Få ihop livspusslet”</a:t>
            </a:r>
          </a:p>
        </p:txBody>
      </p:sp>
      <p:sp>
        <p:nvSpPr>
          <p:cNvPr id="3" name="Platshållare för innehåll 2">
            <a:extLst>
              <a:ext uri="{FF2B5EF4-FFF2-40B4-BE49-F238E27FC236}">
                <a16:creationId xmlns:a16="http://schemas.microsoft.com/office/drawing/2014/main" id="{A2AA3B95-DB56-284A-BCE5-48D07CE0F462}"/>
              </a:ext>
            </a:extLst>
          </p:cNvPr>
          <p:cNvSpPr>
            <a:spLocks noGrp="1"/>
          </p:cNvSpPr>
          <p:nvPr>
            <p:ph idx="1"/>
          </p:nvPr>
        </p:nvSpPr>
        <p:spPr>
          <a:xfrm>
            <a:off x="609599" y="1600201"/>
            <a:ext cx="11321143" cy="4525963"/>
          </a:xfrm>
        </p:spPr>
        <p:txBody>
          <a:bodyPr/>
          <a:lstStyle/>
          <a:p>
            <a:pPr>
              <a:buFont typeface="Wingdings" pitchFamily="2" charset="2"/>
              <a:buChar char="ü"/>
            </a:pPr>
            <a:r>
              <a:rPr lang="sv-SE" dirty="0"/>
              <a:t> Det är inget pussel utan ett flöde – bli bra på att paddla – det kommer nya utmaningar i vattendraget – HELA TIDEN</a:t>
            </a:r>
          </a:p>
          <a:p>
            <a:pPr>
              <a:buFont typeface="Wingdings" pitchFamily="2" charset="2"/>
              <a:buChar char="ü"/>
            </a:pPr>
            <a:endParaRPr lang="sv-SE" dirty="0"/>
          </a:p>
          <a:p>
            <a:pPr>
              <a:buFont typeface="Wingdings" pitchFamily="2" charset="2"/>
              <a:buChar char="ü"/>
            </a:pPr>
            <a:r>
              <a:rPr lang="sv-SE" dirty="0"/>
              <a:t>Ta egna beslut istället för att bli bortplockad från ett av sammanhangen som är basen i hälsan (och vantrivs man på jobbet så är det inget sjukdomstillstånd)</a:t>
            </a:r>
          </a:p>
          <a:p>
            <a:pPr>
              <a:buFont typeface="Wingdings" pitchFamily="2" charset="2"/>
              <a:buChar char="ü"/>
            </a:pPr>
            <a:endParaRPr lang="sv-SE" dirty="0"/>
          </a:p>
          <a:p>
            <a:pPr>
              <a:buFont typeface="Wingdings" pitchFamily="2" charset="2"/>
              <a:buChar char="ü"/>
            </a:pPr>
            <a:r>
              <a:rPr lang="sv-SE" dirty="0"/>
              <a:t>Tar jag hand om kroppen i den grad som krävs för att kunna leva som jag önskar?</a:t>
            </a:r>
          </a:p>
        </p:txBody>
      </p:sp>
    </p:spTree>
    <p:extLst>
      <p:ext uri="{BB962C8B-B14F-4D97-AF65-F5344CB8AC3E}">
        <p14:creationId xmlns:p14="http://schemas.microsoft.com/office/powerpoint/2010/main" val="1427084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4A7D76-1899-784B-AE8E-CB9CB54C7A9E}"/>
              </a:ext>
            </a:extLst>
          </p:cNvPr>
          <p:cNvSpPr>
            <a:spLocks noGrp="1"/>
          </p:cNvSpPr>
          <p:nvPr>
            <p:ph type="title"/>
          </p:nvPr>
        </p:nvSpPr>
        <p:spPr/>
        <p:txBody>
          <a:bodyPr/>
          <a:lstStyle/>
          <a:p>
            <a:r>
              <a:rPr lang="sv-SE" dirty="0"/>
              <a:t>Allt som är viktigt på riktigt</a:t>
            </a:r>
          </a:p>
        </p:txBody>
      </p:sp>
      <p:sp>
        <p:nvSpPr>
          <p:cNvPr id="3" name="Platshållare för innehåll 2">
            <a:extLst>
              <a:ext uri="{FF2B5EF4-FFF2-40B4-BE49-F238E27FC236}">
                <a16:creationId xmlns:a16="http://schemas.microsoft.com/office/drawing/2014/main" id="{BA91E058-E7EE-C345-9C08-DF25B0B3CAF5}"/>
              </a:ext>
            </a:extLst>
          </p:cNvPr>
          <p:cNvSpPr>
            <a:spLocks noGrp="1"/>
          </p:cNvSpPr>
          <p:nvPr>
            <p:ph idx="1"/>
          </p:nvPr>
        </p:nvSpPr>
        <p:spPr/>
        <p:txBody>
          <a:bodyPr/>
          <a:lstStyle/>
          <a:p>
            <a:pPr marL="0" indent="0" algn="ctr">
              <a:buNone/>
            </a:pPr>
            <a:r>
              <a:rPr lang="sv-SE" dirty="0"/>
              <a:t>väcker känslor</a:t>
            </a:r>
          </a:p>
          <a:p>
            <a:pPr marL="0" indent="0" algn="ctr">
              <a:buNone/>
            </a:pPr>
            <a:endParaRPr lang="sv-SE" dirty="0"/>
          </a:p>
          <a:p>
            <a:pPr marL="0" indent="0" algn="ctr">
              <a:buNone/>
            </a:pPr>
            <a:r>
              <a:rPr lang="sv-SE" dirty="0"/>
              <a:t>För att kunna leva ett meningsfullt liv</a:t>
            </a:r>
          </a:p>
          <a:p>
            <a:pPr marL="0" indent="0" algn="ctr">
              <a:buNone/>
            </a:pPr>
            <a:r>
              <a:rPr lang="sv-SE" dirty="0"/>
              <a:t>behöver man</a:t>
            </a:r>
          </a:p>
          <a:p>
            <a:pPr marL="0" indent="0" algn="ctr">
              <a:buNone/>
            </a:pPr>
            <a:r>
              <a:rPr lang="sv-SE" dirty="0"/>
              <a:t>vara bra på att känna</a:t>
            </a:r>
          </a:p>
          <a:p>
            <a:pPr marL="0" indent="0" algn="ctr">
              <a:buNone/>
            </a:pPr>
            <a:r>
              <a:rPr lang="sv-SE" dirty="0"/>
              <a:t>det man känner</a:t>
            </a:r>
          </a:p>
        </p:txBody>
      </p:sp>
    </p:spTree>
    <p:extLst>
      <p:ext uri="{BB962C8B-B14F-4D97-AF65-F5344CB8AC3E}">
        <p14:creationId xmlns:p14="http://schemas.microsoft.com/office/powerpoint/2010/main" val="36980808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F25FC0-992E-4B49-8DA5-E1A209501F99}"/>
              </a:ext>
            </a:extLst>
          </p:cNvPr>
          <p:cNvSpPr>
            <a:spLocks noGrp="1"/>
          </p:cNvSpPr>
          <p:nvPr>
            <p:ph type="title"/>
          </p:nvPr>
        </p:nvSpPr>
        <p:spPr/>
        <p:txBody>
          <a:bodyPr/>
          <a:lstStyle/>
          <a:p>
            <a:r>
              <a:rPr lang="sv-SE" dirty="0"/>
              <a:t>Vara stressad = inte ha bestämt sig</a:t>
            </a:r>
          </a:p>
        </p:txBody>
      </p:sp>
      <p:sp>
        <p:nvSpPr>
          <p:cNvPr id="3" name="Platshållare för innehåll 2">
            <a:extLst>
              <a:ext uri="{FF2B5EF4-FFF2-40B4-BE49-F238E27FC236}">
                <a16:creationId xmlns:a16="http://schemas.microsoft.com/office/drawing/2014/main" id="{F78CD491-CD83-3947-B0C0-39563B660913}"/>
              </a:ext>
            </a:extLst>
          </p:cNvPr>
          <p:cNvSpPr>
            <a:spLocks noGrp="1"/>
          </p:cNvSpPr>
          <p:nvPr>
            <p:ph idx="1"/>
          </p:nvPr>
        </p:nvSpPr>
        <p:spPr/>
        <p:txBody>
          <a:bodyPr/>
          <a:lstStyle/>
          <a:p>
            <a:pPr marL="0" indent="0" algn="ctr">
              <a:buNone/>
            </a:pPr>
            <a:r>
              <a:rPr lang="sv-SE" dirty="0"/>
              <a:t>24/7/365</a:t>
            </a:r>
          </a:p>
          <a:p>
            <a:pPr marL="0" indent="0" algn="ctr">
              <a:buNone/>
            </a:pPr>
            <a:r>
              <a:rPr lang="sv-SE" dirty="0"/>
              <a:t>4 livsområden att fördela sig på</a:t>
            </a:r>
          </a:p>
          <a:p>
            <a:pPr marL="0" indent="0" algn="ctr">
              <a:buNone/>
            </a:pPr>
            <a:endParaRPr lang="sv-SE" dirty="0"/>
          </a:p>
          <a:p>
            <a:pPr marL="0" indent="0" algn="ctr">
              <a:buNone/>
            </a:pPr>
            <a:r>
              <a:rPr lang="sv-SE" dirty="0"/>
              <a:t>Relationer</a:t>
            </a:r>
          </a:p>
          <a:p>
            <a:pPr marL="0" indent="0" algn="ctr">
              <a:buNone/>
            </a:pPr>
            <a:r>
              <a:rPr lang="sv-SE" dirty="0"/>
              <a:t>Arbete</a:t>
            </a:r>
          </a:p>
          <a:p>
            <a:pPr marL="0" indent="0" algn="ctr">
              <a:buNone/>
            </a:pPr>
            <a:r>
              <a:rPr lang="sv-SE" dirty="0"/>
              <a:t>Intressen</a:t>
            </a:r>
          </a:p>
          <a:p>
            <a:pPr marL="0" indent="0" algn="ctr">
              <a:buNone/>
            </a:pPr>
            <a:r>
              <a:rPr lang="sv-SE" dirty="0"/>
              <a:t>Hälsa</a:t>
            </a:r>
          </a:p>
        </p:txBody>
      </p:sp>
    </p:spTree>
    <p:extLst>
      <p:ext uri="{BB962C8B-B14F-4D97-AF65-F5344CB8AC3E}">
        <p14:creationId xmlns:p14="http://schemas.microsoft.com/office/powerpoint/2010/main" val="35504324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7" name="Group 2">
            <a:extLst>
              <a:ext uri="{FF2B5EF4-FFF2-40B4-BE49-F238E27FC236}">
                <a16:creationId xmlns:a16="http://schemas.microsoft.com/office/drawing/2014/main" id="{D457FA0A-2FAC-402E-B4CB-5934D9DA3E2B}"/>
              </a:ext>
            </a:extLst>
          </p:cNvPr>
          <p:cNvGrpSpPr>
            <a:grpSpLocks/>
          </p:cNvGrpSpPr>
          <p:nvPr/>
        </p:nvGrpSpPr>
        <p:grpSpPr bwMode="auto">
          <a:xfrm>
            <a:off x="4727575" y="1700214"/>
            <a:ext cx="863600" cy="3024187"/>
            <a:chOff x="2018" y="981"/>
            <a:chExt cx="544" cy="1905"/>
          </a:xfrm>
        </p:grpSpPr>
        <p:sp>
          <p:nvSpPr>
            <p:cNvPr id="50189" name="Oval 3">
              <a:extLst>
                <a:ext uri="{FF2B5EF4-FFF2-40B4-BE49-F238E27FC236}">
                  <a16:creationId xmlns:a16="http://schemas.microsoft.com/office/drawing/2014/main" id="{B57BEAB4-7BB9-4002-9DE4-F821460F01D6}"/>
                </a:ext>
              </a:extLst>
            </p:cNvPr>
            <p:cNvSpPr>
              <a:spLocks noChangeArrowheads="1"/>
            </p:cNvSpPr>
            <p:nvPr/>
          </p:nvSpPr>
          <p:spPr bwMode="auto">
            <a:xfrm rot="393338">
              <a:off x="2018" y="1344"/>
              <a:ext cx="454" cy="998"/>
            </a:xfrm>
            <a:prstGeom prst="ellipse">
              <a:avLst/>
            </a:prstGeom>
            <a:solidFill>
              <a:srgbClr val="00FFFF"/>
            </a:solidFill>
            <a:ln w="190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fontAlgn="base">
                <a:spcBef>
                  <a:spcPct val="0"/>
                </a:spcBef>
                <a:spcAft>
                  <a:spcPct val="0"/>
                </a:spcAft>
                <a:buNone/>
              </a:pPr>
              <a:endParaRPr lang="sv-SE" altLang="sv-SE" sz="1800">
                <a:solidFill>
                  <a:srgbClr val="000000"/>
                </a:solidFill>
              </a:endParaRPr>
            </a:p>
          </p:txBody>
        </p:sp>
        <p:sp>
          <p:nvSpPr>
            <p:cNvPr id="50190" name="Oval 4">
              <a:extLst>
                <a:ext uri="{FF2B5EF4-FFF2-40B4-BE49-F238E27FC236}">
                  <a16:creationId xmlns:a16="http://schemas.microsoft.com/office/drawing/2014/main" id="{8766C0D6-9867-4336-B947-8A2B3AEB54DC}"/>
                </a:ext>
              </a:extLst>
            </p:cNvPr>
            <p:cNvSpPr>
              <a:spLocks noChangeArrowheads="1"/>
            </p:cNvSpPr>
            <p:nvPr/>
          </p:nvSpPr>
          <p:spPr bwMode="auto">
            <a:xfrm rot="780616">
              <a:off x="2245" y="981"/>
              <a:ext cx="272" cy="362"/>
            </a:xfrm>
            <a:prstGeom prst="ellipse">
              <a:avLst/>
            </a:prstGeom>
            <a:solidFill>
              <a:srgbClr val="00FFFF"/>
            </a:solidFill>
            <a:ln w="190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fontAlgn="base">
                <a:spcBef>
                  <a:spcPct val="0"/>
                </a:spcBef>
                <a:spcAft>
                  <a:spcPct val="0"/>
                </a:spcAft>
                <a:buNone/>
              </a:pPr>
              <a:endParaRPr lang="sv-SE" altLang="sv-SE" sz="1800">
                <a:solidFill>
                  <a:srgbClr val="000000"/>
                </a:solidFill>
              </a:endParaRPr>
            </a:p>
          </p:txBody>
        </p:sp>
        <p:sp>
          <p:nvSpPr>
            <p:cNvPr id="50191" name="Line 5">
              <a:extLst>
                <a:ext uri="{FF2B5EF4-FFF2-40B4-BE49-F238E27FC236}">
                  <a16:creationId xmlns:a16="http://schemas.microsoft.com/office/drawing/2014/main" id="{1B17CA35-ABAE-44F5-84AD-C9EAF2987284}"/>
                </a:ext>
              </a:extLst>
            </p:cNvPr>
            <p:cNvSpPr>
              <a:spLocks noChangeShapeType="1"/>
            </p:cNvSpPr>
            <p:nvPr/>
          </p:nvSpPr>
          <p:spPr bwMode="auto">
            <a:xfrm flipH="1">
              <a:off x="2018" y="2296"/>
              <a:ext cx="91" cy="5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sv-SE">
                <a:solidFill>
                  <a:srgbClr val="000000"/>
                </a:solidFill>
                <a:latin typeface="Arial" panose="020B0604020202020204" pitchFamily="34" charset="0"/>
                <a:ea typeface="ＭＳ Ｐゴシック" panose="020B0600070205080204" pitchFamily="34" charset="-128"/>
              </a:endParaRPr>
            </a:p>
          </p:txBody>
        </p:sp>
        <p:sp>
          <p:nvSpPr>
            <p:cNvPr id="50192" name="Line 6">
              <a:extLst>
                <a:ext uri="{FF2B5EF4-FFF2-40B4-BE49-F238E27FC236}">
                  <a16:creationId xmlns:a16="http://schemas.microsoft.com/office/drawing/2014/main" id="{9557A436-45D6-4B03-BC88-F1A02DF86303}"/>
                </a:ext>
              </a:extLst>
            </p:cNvPr>
            <p:cNvSpPr>
              <a:spLocks noChangeShapeType="1"/>
            </p:cNvSpPr>
            <p:nvPr/>
          </p:nvSpPr>
          <p:spPr bwMode="auto">
            <a:xfrm flipH="1">
              <a:off x="2200" y="2341"/>
              <a:ext cx="45" cy="45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sv-SE">
                <a:solidFill>
                  <a:srgbClr val="000000"/>
                </a:solidFill>
                <a:latin typeface="Arial" panose="020B0604020202020204" pitchFamily="34" charset="0"/>
                <a:ea typeface="ＭＳ Ｐゴシック" panose="020B0600070205080204" pitchFamily="34" charset="-128"/>
              </a:endParaRPr>
            </a:p>
          </p:txBody>
        </p:sp>
        <p:sp>
          <p:nvSpPr>
            <p:cNvPr id="50193" name="Line 7">
              <a:extLst>
                <a:ext uri="{FF2B5EF4-FFF2-40B4-BE49-F238E27FC236}">
                  <a16:creationId xmlns:a16="http://schemas.microsoft.com/office/drawing/2014/main" id="{2040BE42-1E70-4CBE-A1DC-89D86F572AA5}"/>
                </a:ext>
              </a:extLst>
            </p:cNvPr>
            <p:cNvSpPr>
              <a:spLocks noChangeShapeType="1"/>
            </p:cNvSpPr>
            <p:nvPr/>
          </p:nvSpPr>
          <p:spPr bwMode="auto">
            <a:xfrm>
              <a:off x="2472" y="1661"/>
              <a:ext cx="90" cy="40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sv-SE">
                <a:solidFill>
                  <a:srgbClr val="000000"/>
                </a:solidFill>
                <a:latin typeface="Arial" panose="020B0604020202020204" pitchFamily="34" charset="0"/>
                <a:ea typeface="ＭＳ Ｐゴシック" panose="020B0600070205080204" pitchFamily="34" charset="-128"/>
              </a:endParaRPr>
            </a:p>
          </p:txBody>
        </p:sp>
        <p:sp>
          <p:nvSpPr>
            <p:cNvPr id="50194" name="Line 8">
              <a:extLst>
                <a:ext uri="{FF2B5EF4-FFF2-40B4-BE49-F238E27FC236}">
                  <a16:creationId xmlns:a16="http://schemas.microsoft.com/office/drawing/2014/main" id="{DF12763B-6C17-4CE9-A2AA-2F1A05C852C2}"/>
                </a:ext>
              </a:extLst>
            </p:cNvPr>
            <p:cNvSpPr>
              <a:spLocks noChangeShapeType="1"/>
            </p:cNvSpPr>
            <p:nvPr/>
          </p:nvSpPr>
          <p:spPr bwMode="auto">
            <a:xfrm flipH="1">
              <a:off x="2064" y="1661"/>
              <a:ext cx="90" cy="45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sv-SE">
                <a:solidFill>
                  <a:srgbClr val="000000"/>
                </a:solidFill>
                <a:latin typeface="Arial" panose="020B0604020202020204" pitchFamily="34" charset="0"/>
                <a:ea typeface="ＭＳ Ｐゴシック" panose="020B0600070205080204" pitchFamily="34" charset="-128"/>
              </a:endParaRPr>
            </a:p>
          </p:txBody>
        </p:sp>
        <p:sp>
          <p:nvSpPr>
            <p:cNvPr id="50195" name="Line 9">
              <a:extLst>
                <a:ext uri="{FF2B5EF4-FFF2-40B4-BE49-F238E27FC236}">
                  <a16:creationId xmlns:a16="http://schemas.microsoft.com/office/drawing/2014/main" id="{42F8B208-5826-436E-B1D0-E2BAB395451B}"/>
                </a:ext>
              </a:extLst>
            </p:cNvPr>
            <p:cNvSpPr>
              <a:spLocks noChangeShapeType="1"/>
            </p:cNvSpPr>
            <p:nvPr/>
          </p:nvSpPr>
          <p:spPr bwMode="auto">
            <a:xfrm>
              <a:off x="2018" y="2840"/>
              <a:ext cx="182" cy="4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sv-SE">
                <a:solidFill>
                  <a:srgbClr val="000000"/>
                </a:solidFill>
                <a:latin typeface="Arial" panose="020B0604020202020204" pitchFamily="34" charset="0"/>
                <a:ea typeface="ＭＳ Ｐゴシック" panose="020B0600070205080204" pitchFamily="34" charset="-128"/>
              </a:endParaRPr>
            </a:p>
          </p:txBody>
        </p:sp>
        <p:sp>
          <p:nvSpPr>
            <p:cNvPr id="50196" name="Line 10">
              <a:extLst>
                <a:ext uri="{FF2B5EF4-FFF2-40B4-BE49-F238E27FC236}">
                  <a16:creationId xmlns:a16="http://schemas.microsoft.com/office/drawing/2014/main" id="{20813869-CEDB-4FAA-AF3E-7EA407531B14}"/>
                </a:ext>
              </a:extLst>
            </p:cNvPr>
            <p:cNvSpPr>
              <a:spLocks noChangeShapeType="1"/>
            </p:cNvSpPr>
            <p:nvPr/>
          </p:nvSpPr>
          <p:spPr bwMode="auto">
            <a:xfrm>
              <a:off x="2200" y="2795"/>
              <a:ext cx="181" cy="4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sv-SE">
                <a:solidFill>
                  <a:srgbClr val="000000"/>
                </a:solidFill>
                <a:latin typeface="Arial" panose="020B0604020202020204" pitchFamily="34" charset="0"/>
                <a:ea typeface="ＭＳ Ｐゴシック" panose="020B0600070205080204" pitchFamily="34" charset="-128"/>
              </a:endParaRPr>
            </a:p>
          </p:txBody>
        </p:sp>
      </p:grpSp>
      <p:grpSp>
        <p:nvGrpSpPr>
          <p:cNvPr id="50178" name="Group 11">
            <a:extLst>
              <a:ext uri="{FF2B5EF4-FFF2-40B4-BE49-F238E27FC236}">
                <a16:creationId xmlns:a16="http://schemas.microsoft.com/office/drawing/2014/main" id="{214861D6-F3DC-43B2-BA9D-7C32066A71AB}"/>
              </a:ext>
            </a:extLst>
          </p:cNvPr>
          <p:cNvGrpSpPr>
            <a:grpSpLocks/>
          </p:cNvGrpSpPr>
          <p:nvPr/>
        </p:nvGrpSpPr>
        <p:grpSpPr bwMode="auto">
          <a:xfrm>
            <a:off x="5951539" y="1700213"/>
            <a:ext cx="1584325" cy="3168650"/>
            <a:chOff x="2789" y="1071"/>
            <a:chExt cx="998" cy="1996"/>
          </a:xfrm>
        </p:grpSpPr>
        <p:sp>
          <p:nvSpPr>
            <p:cNvPr id="50181" name="Oval 12">
              <a:extLst>
                <a:ext uri="{FF2B5EF4-FFF2-40B4-BE49-F238E27FC236}">
                  <a16:creationId xmlns:a16="http://schemas.microsoft.com/office/drawing/2014/main" id="{9628CE3B-9C63-49A4-9284-BDB691B36B83}"/>
                </a:ext>
              </a:extLst>
            </p:cNvPr>
            <p:cNvSpPr>
              <a:spLocks noChangeArrowheads="1"/>
            </p:cNvSpPr>
            <p:nvPr/>
          </p:nvSpPr>
          <p:spPr bwMode="auto">
            <a:xfrm rot="780616">
              <a:off x="3152" y="1071"/>
              <a:ext cx="272" cy="362"/>
            </a:xfrm>
            <a:prstGeom prst="ellipse">
              <a:avLst/>
            </a:prstGeom>
            <a:solidFill>
              <a:srgbClr val="00FFFF"/>
            </a:solidFill>
            <a:ln w="190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fontAlgn="base">
                <a:spcBef>
                  <a:spcPct val="0"/>
                </a:spcBef>
                <a:spcAft>
                  <a:spcPct val="0"/>
                </a:spcAft>
                <a:buNone/>
              </a:pPr>
              <a:endParaRPr lang="sv-SE" altLang="sv-SE" sz="1800">
                <a:solidFill>
                  <a:srgbClr val="000000"/>
                </a:solidFill>
              </a:endParaRPr>
            </a:p>
          </p:txBody>
        </p:sp>
        <p:sp>
          <p:nvSpPr>
            <p:cNvPr id="50182" name="Oval 13">
              <a:extLst>
                <a:ext uri="{FF2B5EF4-FFF2-40B4-BE49-F238E27FC236}">
                  <a16:creationId xmlns:a16="http://schemas.microsoft.com/office/drawing/2014/main" id="{0B68B552-09E3-4D8E-9EF2-026411AFF92C}"/>
                </a:ext>
              </a:extLst>
            </p:cNvPr>
            <p:cNvSpPr>
              <a:spLocks noChangeArrowheads="1"/>
            </p:cNvSpPr>
            <p:nvPr/>
          </p:nvSpPr>
          <p:spPr bwMode="auto">
            <a:xfrm rot="393338">
              <a:off x="2971" y="1434"/>
              <a:ext cx="454" cy="998"/>
            </a:xfrm>
            <a:prstGeom prst="ellipse">
              <a:avLst/>
            </a:prstGeom>
            <a:solidFill>
              <a:srgbClr val="00FFFF"/>
            </a:solidFill>
            <a:ln w="190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fontAlgn="base">
                <a:spcBef>
                  <a:spcPct val="0"/>
                </a:spcBef>
                <a:spcAft>
                  <a:spcPct val="0"/>
                </a:spcAft>
                <a:buNone/>
              </a:pPr>
              <a:endParaRPr lang="sv-SE" altLang="sv-SE" sz="1800">
                <a:solidFill>
                  <a:srgbClr val="000000"/>
                </a:solidFill>
              </a:endParaRPr>
            </a:p>
          </p:txBody>
        </p:sp>
        <p:sp>
          <p:nvSpPr>
            <p:cNvPr id="50183" name="Line 14">
              <a:extLst>
                <a:ext uri="{FF2B5EF4-FFF2-40B4-BE49-F238E27FC236}">
                  <a16:creationId xmlns:a16="http://schemas.microsoft.com/office/drawing/2014/main" id="{70F21DEC-5F61-4F52-9BE5-59557BE16585}"/>
                </a:ext>
              </a:extLst>
            </p:cNvPr>
            <p:cNvSpPr>
              <a:spLocks noChangeShapeType="1"/>
            </p:cNvSpPr>
            <p:nvPr/>
          </p:nvSpPr>
          <p:spPr bwMode="auto">
            <a:xfrm flipH="1">
              <a:off x="3424" y="1117"/>
              <a:ext cx="363" cy="58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sv-SE">
                <a:solidFill>
                  <a:srgbClr val="000000"/>
                </a:solidFill>
                <a:latin typeface="Arial" panose="020B0604020202020204" pitchFamily="34" charset="0"/>
                <a:ea typeface="ＭＳ Ｐゴシック" panose="020B0600070205080204" pitchFamily="34" charset="-128"/>
              </a:endParaRPr>
            </a:p>
          </p:txBody>
        </p:sp>
        <p:sp>
          <p:nvSpPr>
            <p:cNvPr id="50184" name="Line 15">
              <a:extLst>
                <a:ext uri="{FF2B5EF4-FFF2-40B4-BE49-F238E27FC236}">
                  <a16:creationId xmlns:a16="http://schemas.microsoft.com/office/drawing/2014/main" id="{CE615B42-F034-4E36-8DDF-4A6E8E0F6E7B}"/>
                </a:ext>
              </a:extLst>
            </p:cNvPr>
            <p:cNvSpPr>
              <a:spLocks noChangeShapeType="1"/>
            </p:cNvSpPr>
            <p:nvPr/>
          </p:nvSpPr>
          <p:spPr bwMode="auto">
            <a:xfrm>
              <a:off x="3243" y="2387"/>
              <a:ext cx="45" cy="63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sv-SE">
                <a:solidFill>
                  <a:srgbClr val="000000"/>
                </a:solidFill>
                <a:latin typeface="Arial" panose="020B0604020202020204" pitchFamily="34" charset="0"/>
                <a:ea typeface="ＭＳ Ｐゴシック" panose="020B0600070205080204" pitchFamily="34" charset="-128"/>
              </a:endParaRPr>
            </a:p>
          </p:txBody>
        </p:sp>
        <p:sp>
          <p:nvSpPr>
            <p:cNvPr id="50185" name="Line 16">
              <a:extLst>
                <a:ext uri="{FF2B5EF4-FFF2-40B4-BE49-F238E27FC236}">
                  <a16:creationId xmlns:a16="http://schemas.microsoft.com/office/drawing/2014/main" id="{2B5FF7BA-9153-438A-B7C9-7181399B80B8}"/>
                </a:ext>
              </a:extLst>
            </p:cNvPr>
            <p:cNvSpPr>
              <a:spLocks noChangeShapeType="1"/>
            </p:cNvSpPr>
            <p:nvPr/>
          </p:nvSpPr>
          <p:spPr bwMode="auto">
            <a:xfrm flipH="1">
              <a:off x="3061" y="2387"/>
              <a:ext cx="1" cy="58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sv-SE">
                <a:solidFill>
                  <a:srgbClr val="000000"/>
                </a:solidFill>
                <a:latin typeface="Arial" panose="020B0604020202020204" pitchFamily="34" charset="0"/>
                <a:ea typeface="ＭＳ Ｐゴシック" panose="020B0600070205080204" pitchFamily="34" charset="-128"/>
              </a:endParaRPr>
            </a:p>
          </p:txBody>
        </p:sp>
        <p:sp>
          <p:nvSpPr>
            <p:cNvPr id="50186" name="Line 17">
              <a:extLst>
                <a:ext uri="{FF2B5EF4-FFF2-40B4-BE49-F238E27FC236}">
                  <a16:creationId xmlns:a16="http://schemas.microsoft.com/office/drawing/2014/main" id="{FBBC4FA2-4A97-4190-9248-788963B6D21A}"/>
                </a:ext>
              </a:extLst>
            </p:cNvPr>
            <p:cNvSpPr>
              <a:spLocks noChangeShapeType="1"/>
            </p:cNvSpPr>
            <p:nvPr/>
          </p:nvSpPr>
          <p:spPr bwMode="auto">
            <a:xfrm>
              <a:off x="2789" y="1071"/>
              <a:ext cx="227" cy="5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sv-SE">
                <a:solidFill>
                  <a:srgbClr val="000000"/>
                </a:solidFill>
                <a:latin typeface="Arial" panose="020B0604020202020204" pitchFamily="34" charset="0"/>
                <a:ea typeface="ＭＳ Ｐゴシック" panose="020B0600070205080204" pitchFamily="34" charset="-128"/>
              </a:endParaRPr>
            </a:p>
          </p:txBody>
        </p:sp>
        <p:sp>
          <p:nvSpPr>
            <p:cNvPr id="50187" name="Line 18">
              <a:extLst>
                <a:ext uri="{FF2B5EF4-FFF2-40B4-BE49-F238E27FC236}">
                  <a16:creationId xmlns:a16="http://schemas.microsoft.com/office/drawing/2014/main" id="{C3AC4281-9EEB-4760-AA93-4771A5D410E4}"/>
                </a:ext>
              </a:extLst>
            </p:cNvPr>
            <p:cNvSpPr>
              <a:spLocks noChangeShapeType="1"/>
            </p:cNvSpPr>
            <p:nvPr/>
          </p:nvSpPr>
          <p:spPr bwMode="auto">
            <a:xfrm flipH="1" flipV="1">
              <a:off x="2880" y="2976"/>
              <a:ext cx="18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sv-SE">
                <a:solidFill>
                  <a:srgbClr val="000000"/>
                </a:solidFill>
                <a:latin typeface="Arial" panose="020B0604020202020204" pitchFamily="34" charset="0"/>
                <a:ea typeface="ＭＳ Ｐゴシック" panose="020B0600070205080204" pitchFamily="34" charset="-128"/>
              </a:endParaRPr>
            </a:p>
          </p:txBody>
        </p:sp>
        <p:sp>
          <p:nvSpPr>
            <p:cNvPr id="50188" name="Line 19">
              <a:extLst>
                <a:ext uri="{FF2B5EF4-FFF2-40B4-BE49-F238E27FC236}">
                  <a16:creationId xmlns:a16="http://schemas.microsoft.com/office/drawing/2014/main" id="{E5C4AA98-083F-4FC1-B798-1EE118B2DEF6}"/>
                </a:ext>
              </a:extLst>
            </p:cNvPr>
            <p:cNvSpPr>
              <a:spLocks noChangeShapeType="1"/>
            </p:cNvSpPr>
            <p:nvPr/>
          </p:nvSpPr>
          <p:spPr bwMode="auto">
            <a:xfrm flipH="1">
              <a:off x="3107" y="3022"/>
              <a:ext cx="181" cy="4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sv-SE">
                <a:solidFill>
                  <a:srgbClr val="000000"/>
                </a:solidFill>
                <a:latin typeface="Arial" panose="020B0604020202020204" pitchFamily="34" charset="0"/>
                <a:ea typeface="ＭＳ Ｐゴシック" panose="020B0600070205080204" pitchFamily="34" charset="-128"/>
              </a:endParaRPr>
            </a:p>
          </p:txBody>
        </p:sp>
      </p:grpSp>
      <p:sp>
        <p:nvSpPr>
          <p:cNvPr id="50179" name="Text Box 20">
            <a:extLst>
              <a:ext uri="{FF2B5EF4-FFF2-40B4-BE49-F238E27FC236}">
                <a16:creationId xmlns:a16="http://schemas.microsoft.com/office/drawing/2014/main" id="{63AC9620-73E1-436F-8C80-D82B0AB5C834}"/>
              </a:ext>
            </a:extLst>
          </p:cNvPr>
          <p:cNvSpPr txBox="1">
            <a:spLocks noChangeArrowheads="1"/>
          </p:cNvSpPr>
          <p:nvPr/>
        </p:nvSpPr>
        <p:spPr bwMode="auto">
          <a:xfrm>
            <a:off x="2279650" y="247650"/>
            <a:ext cx="76327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fontAlgn="base">
              <a:spcBef>
                <a:spcPct val="50000"/>
              </a:spcBef>
              <a:spcAft>
                <a:spcPct val="0"/>
              </a:spcAft>
              <a:buNone/>
            </a:pPr>
            <a:r>
              <a:rPr lang="sv-SE" altLang="sv-SE" sz="2400" b="1">
                <a:solidFill>
                  <a:srgbClr val="000000"/>
                </a:solidFill>
              </a:rPr>
              <a:t>Mötet – empowerment</a:t>
            </a:r>
          </a:p>
          <a:p>
            <a:pPr defTabSz="914400" fontAlgn="base">
              <a:spcBef>
                <a:spcPct val="50000"/>
              </a:spcBef>
              <a:spcAft>
                <a:spcPct val="0"/>
              </a:spcAft>
              <a:buNone/>
            </a:pPr>
            <a:r>
              <a:rPr lang="sv-SE" altLang="sv-SE" sz="2400">
                <a:solidFill>
                  <a:srgbClr val="000000"/>
                </a:solidFill>
              </a:rPr>
              <a:t>Kunna delges lidandet (reagera) utan att medikalisera det – autonomibefrämja!</a:t>
            </a:r>
          </a:p>
        </p:txBody>
      </p:sp>
      <p:sp>
        <p:nvSpPr>
          <p:cNvPr id="50180" name="textruta 23">
            <a:extLst>
              <a:ext uri="{FF2B5EF4-FFF2-40B4-BE49-F238E27FC236}">
                <a16:creationId xmlns:a16="http://schemas.microsoft.com/office/drawing/2014/main" id="{9592776A-8382-4E00-B523-F0C409C30DC1}"/>
              </a:ext>
            </a:extLst>
          </p:cNvPr>
          <p:cNvSpPr txBox="1">
            <a:spLocks noChangeArrowheads="1"/>
          </p:cNvSpPr>
          <p:nvPr/>
        </p:nvSpPr>
        <p:spPr bwMode="auto">
          <a:xfrm>
            <a:off x="1817688" y="5459413"/>
            <a:ext cx="105838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fontAlgn="base">
              <a:spcBef>
                <a:spcPct val="0"/>
              </a:spcBef>
              <a:spcAft>
                <a:spcPct val="0"/>
              </a:spcAft>
              <a:buNone/>
            </a:pPr>
            <a:r>
              <a:rPr lang="sv-SE" altLang="sv-SE" sz="2400">
                <a:solidFill>
                  <a:srgbClr val="000000"/>
                </a:solidFill>
              </a:rPr>
              <a:t>Förmedla tillit till den andras förmåga att leva sitt liv och själv</a:t>
            </a:r>
          </a:p>
          <a:p>
            <a:pPr defTabSz="914400" fontAlgn="base">
              <a:spcBef>
                <a:spcPct val="0"/>
              </a:spcBef>
              <a:spcAft>
                <a:spcPct val="0"/>
              </a:spcAft>
              <a:buNone/>
            </a:pPr>
            <a:r>
              <a:rPr lang="sv-SE" altLang="sv-SE" sz="2400">
                <a:solidFill>
                  <a:srgbClr val="000000"/>
                </a:solidFill>
              </a:rPr>
              <a:t>vara rollmodell i att våga stå för något – sin bedömning.</a:t>
            </a:r>
          </a:p>
        </p:txBody>
      </p:sp>
    </p:spTree>
    <p:extLst>
      <p:ext uri="{BB962C8B-B14F-4D97-AF65-F5344CB8AC3E}">
        <p14:creationId xmlns:p14="http://schemas.microsoft.com/office/powerpoint/2010/main" val="32097001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ubrik 1">
            <a:extLst>
              <a:ext uri="{FF2B5EF4-FFF2-40B4-BE49-F238E27FC236}">
                <a16:creationId xmlns:a16="http://schemas.microsoft.com/office/drawing/2014/main" id="{8EA50A6C-832C-4DBC-B914-38EE489839E7}"/>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1981200" y="266700"/>
            <a:ext cx="8229600" cy="1155700"/>
          </a:xfrm>
        </p:spPr>
      </p:pic>
      <p:sp>
        <p:nvSpPr>
          <p:cNvPr id="55298" name="Platshållare för innehåll 2">
            <a:extLst>
              <a:ext uri="{FF2B5EF4-FFF2-40B4-BE49-F238E27FC236}">
                <a16:creationId xmlns:a16="http://schemas.microsoft.com/office/drawing/2014/main" id="{FD101471-A986-430F-B960-DC06E3942B5E}"/>
              </a:ext>
            </a:extLst>
          </p:cNvPr>
          <p:cNvSpPr>
            <a:spLocks noGrp="1" noChangeArrowheads="1"/>
          </p:cNvSpPr>
          <p:nvPr>
            <p:ph idx="1"/>
          </p:nvPr>
        </p:nvSpPr>
        <p:spPr/>
        <p:txBody>
          <a:bodyPr/>
          <a:lstStyle/>
          <a:p>
            <a:pPr>
              <a:lnSpc>
                <a:spcPct val="90000"/>
              </a:lnSpc>
            </a:pPr>
            <a:r>
              <a:rPr lang="sv-SE" altLang="sv-SE" sz="3000" dirty="0">
                <a:ea typeface="ＭＳ Ｐゴシック" panose="020B0600070205080204" pitchFamily="34" charset="-128"/>
              </a:rPr>
              <a:t>V1: lyssna, närvaro</a:t>
            </a:r>
          </a:p>
          <a:p>
            <a:pPr>
              <a:lnSpc>
                <a:spcPct val="90000"/>
              </a:lnSpc>
            </a:pPr>
            <a:r>
              <a:rPr lang="sv-SE" altLang="sv-SE" sz="3000" dirty="0">
                <a:ea typeface="ＭＳ Ｐゴシック" panose="020B0600070205080204" pitchFamily="34" charset="-128"/>
              </a:rPr>
              <a:t>V2: Sammanfatta/reflektera</a:t>
            </a:r>
          </a:p>
          <a:p>
            <a:pPr>
              <a:lnSpc>
                <a:spcPct val="90000"/>
              </a:lnSpc>
            </a:pPr>
            <a:r>
              <a:rPr lang="sv-SE" altLang="sv-SE" sz="3000" dirty="0">
                <a:ea typeface="ＭＳ Ｐゴシック" panose="020B0600070205080204" pitchFamily="34" charset="-128"/>
              </a:rPr>
              <a:t>V3: Sätta ord på outsagt; känslor/tankar</a:t>
            </a:r>
          </a:p>
          <a:p>
            <a:pPr>
              <a:lnSpc>
                <a:spcPct val="90000"/>
              </a:lnSpc>
            </a:pPr>
            <a:r>
              <a:rPr lang="sv-SE" altLang="sv-SE" sz="3000" dirty="0">
                <a:ea typeface="ＭＳ Ｐゴシック" panose="020B0600070205080204" pitchFamily="34" charset="-128"/>
              </a:rPr>
              <a:t>V4: Normalisera/avdramatisera utifrån HISTORIA</a:t>
            </a:r>
          </a:p>
          <a:p>
            <a:pPr>
              <a:lnSpc>
                <a:spcPct val="90000"/>
              </a:lnSpc>
            </a:pPr>
            <a:r>
              <a:rPr lang="sv-SE" altLang="sv-SE" sz="3000" dirty="0">
                <a:ea typeface="ＭＳ Ｐゴシック" panose="020B0600070205080204" pitchFamily="34" charset="-128"/>
              </a:rPr>
              <a:t>V5: Normalisera/avdramatisera utifrån NUET</a:t>
            </a:r>
          </a:p>
          <a:p>
            <a:pPr>
              <a:lnSpc>
                <a:spcPct val="90000"/>
              </a:lnSpc>
            </a:pPr>
            <a:r>
              <a:rPr lang="sv-SE" altLang="sv-SE" sz="3000" dirty="0">
                <a:ea typeface="ＭＳ Ｐゴシック" panose="020B0600070205080204" pitchFamily="34" charset="-128"/>
              </a:rPr>
              <a:t>V6: Rak, genuin, ärlig – </a:t>
            </a:r>
            <a:r>
              <a:rPr lang="sv-SE" altLang="sv-SE" sz="3000" b="1" dirty="0">
                <a:ea typeface="ＭＳ Ｐゴシック" panose="020B0600070205080204" pitchFamily="34" charset="-128"/>
              </a:rPr>
              <a:t>Håll riktningen!</a:t>
            </a:r>
          </a:p>
          <a:p>
            <a:pPr>
              <a:lnSpc>
                <a:spcPct val="90000"/>
              </a:lnSpc>
            </a:pPr>
            <a:endParaRPr lang="sv-SE" altLang="sv-SE" sz="3000" b="1" dirty="0">
              <a:ea typeface="ＭＳ Ｐゴシック" panose="020B0600070205080204" pitchFamily="34" charset="-128"/>
            </a:endParaRPr>
          </a:p>
          <a:p>
            <a:pPr marL="0" indent="0" algn="ctr">
              <a:lnSpc>
                <a:spcPct val="90000"/>
              </a:lnSpc>
              <a:buNone/>
            </a:pPr>
            <a:r>
              <a:rPr lang="sv-SE" altLang="sv-SE" sz="3000" b="1" dirty="0">
                <a:ea typeface="ＭＳ Ｐゴシック" panose="020B0600070205080204" pitchFamily="34" charset="-128"/>
              </a:rPr>
              <a:t>MOTIVERA MERA</a:t>
            </a:r>
            <a:endParaRPr lang="sv-SE" altLang="sv-SE" sz="3000" dirty="0">
              <a:ea typeface="ＭＳ Ｐゴシック" panose="020B0600070205080204" pitchFamily="34" charset="-128"/>
            </a:endParaRPr>
          </a:p>
        </p:txBody>
      </p:sp>
    </p:spTree>
    <p:extLst>
      <p:ext uri="{BB962C8B-B14F-4D97-AF65-F5344CB8AC3E}">
        <p14:creationId xmlns:p14="http://schemas.microsoft.com/office/powerpoint/2010/main" val="27829881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ubrik 1">
            <a:extLst>
              <a:ext uri="{FF2B5EF4-FFF2-40B4-BE49-F238E27FC236}">
                <a16:creationId xmlns:a16="http://schemas.microsoft.com/office/drawing/2014/main" id="{600EAF87-44BB-4C8D-A375-906D436FC169}"/>
              </a:ext>
            </a:extLst>
          </p:cNvPr>
          <p:cNvSpPr>
            <a:spLocks noGrp="1" noChangeArrowheads="1"/>
          </p:cNvSpPr>
          <p:nvPr>
            <p:ph type="title"/>
          </p:nvPr>
        </p:nvSpPr>
        <p:spPr/>
        <p:txBody>
          <a:bodyPr/>
          <a:lstStyle/>
          <a:p>
            <a:r>
              <a:rPr lang="sv-SE" altLang="sv-SE">
                <a:ea typeface="ＭＳ Ｐゴシック" panose="020B0600070205080204" pitchFamily="34" charset="-128"/>
              </a:rPr>
              <a:t>Vad behöver du göra själv?</a:t>
            </a:r>
          </a:p>
        </p:txBody>
      </p:sp>
      <p:sp>
        <p:nvSpPr>
          <p:cNvPr id="59394" name="Platshållare för innehåll 2">
            <a:extLst>
              <a:ext uri="{FF2B5EF4-FFF2-40B4-BE49-F238E27FC236}">
                <a16:creationId xmlns:a16="http://schemas.microsoft.com/office/drawing/2014/main" id="{DB90FB55-9F80-4865-8A5D-F878C5152304}"/>
              </a:ext>
            </a:extLst>
          </p:cNvPr>
          <p:cNvSpPr>
            <a:spLocks noGrp="1" noChangeArrowheads="1"/>
          </p:cNvSpPr>
          <p:nvPr>
            <p:ph idx="1"/>
          </p:nvPr>
        </p:nvSpPr>
        <p:spPr>
          <a:xfrm>
            <a:off x="1981200" y="1371601"/>
            <a:ext cx="8229600" cy="4754563"/>
          </a:xfrm>
        </p:spPr>
        <p:txBody>
          <a:bodyPr/>
          <a:lstStyle/>
          <a:p>
            <a:r>
              <a:rPr lang="sv-SE" altLang="sv-SE" b="1">
                <a:ea typeface="ＭＳ Ｐゴシック" panose="020B0600070205080204" pitchFamily="34" charset="-128"/>
              </a:rPr>
              <a:t>Stanna upp </a:t>
            </a:r>
            <a:r>
              <a:rPr lang="sv-SE" altLang="sv-SE">
                <a:ea typeface="ＭＳ Ｐゴシック" panose="020B0600070205080204" pitchFamily="34" charset="-128"/>
              </a:rPr>
              <a:t>– förankra fötter, andning, handflator och ansiktsuttryck</a:t>
            </a:r>
          </a:p>
          <a:p>
            <a:endParaRPr lang="sv-SE" altLang="sv-SE">
              <a:ea typeface="ＭＳ Ｐゴシック" panose="020B0600070205080204" pitchFamily="34" charset="-128"/>
            </a:endParaRPr>
          </a:p>
          <a:p>
            <a:r>
              <a:rPr lang="sv-SE" altLang="sv-SE">
                <a:ea typeface="ＭＳ Ｐゴシック" panose="020B0600070205080204" pitchFamily="34" charset="-128"/>
              </a:rPr>
              <a:t>Luta dig framåt – </a:t>
            </a:r>
            <a:r>
              <a:rPr lang="sv-SE" altLang="sv-SE" b="1">
                <a:ea typeface="ＭＳ Ｐゴシック" panose="020B0600070205080204" pitchFamily="34" charset="-128"/>
              </a:rPr>
              <a:t>närma dig </a:t>
            </a:r>
            <a:r>
              <a:rPr lang="sv-SE" altLang="sv-SE">
                <a:ea typeface="ＭＳ Ｐゴシック" panose="020B0600070205080204" pitchFamily="34" charset="-128"/>
              </a:rPr>
              <a:t>det som är problemet: tillåt/ge plats</a:t>
            </a:r>
          </a:p>
          <a:p>
            <a:endParaRPr lang="sv-SE" altLang="sv-SE">
              <a:ea typeface="ＭＳ Ｐゴシック" panose="020B0600070205080204" pitchFamily="34" charset="-128"/>
            </a:endParaRPr>
          </a:p>
          <a:p>
            <a:r>
              <a:rPr lang="sv-SE" altLang="sv-SE" b="1">
                <a:ea typeface="ＭＳ Ｐゴシック" panose="020B0600070205080204" pitchFamily="34" charset="-128"/>
              </a:rPr>
              <a:t>Gör</a:t>
            </a:r>
            <a:r>
              <a:rPr lang="sv-SE" altLang="sv-SE">
                <a:ea typeface="ＭＳ Ｐゴシック" panose="020B0600070205080204" pitchFamily="34" charset="-128"/>
              </a:rPr>
              <a:t> det som tål granskning och ligger i linje med </a:t>
            </a:r>
            <a:r>
              <a:rPr lang="sv-SE" altLang="sv-SE" b="1">
                <a:ea typeface="ＭＳ Ｐゴシック" panose="020B0600070205080204" pitchFamily="34" charset="-128"/>
              </a:rPr>
              <a:t>det du vill bidra till, </a:t>
            </a:r>
            <a:r>
              <a:rPr lang="sv-SE" altLang="sv-SE">
                <a:ea typeface="ＭＳ Ｐゴシック" panose="020B0600070205080204" pitchFamily="34" charset="-128"/>
              </a:rPr>
              <a:t>både som medmänniska och </a:t>
            </a:r>
            <a:r>
              <a:rPr lang="sv-SE" altLang="sv-SE" b="1">
                <a:ea typeface="ＭＳ Ｐゴシック" panose="020B0600070205080204" pitchFamily="34" charset="-128"/>
              </a:rPr>
              <a:t>professionell.</a:t>
            </a:r>
          </a:p>
          <a:p>
            <a:pPr>
              <a:buFontTx/>
              <a:buNone/>
            </a:pPr>
            <a:endParaRPr lang="sv-SE" altLang="sv-SE" sz="2800">
              <a:ea typeface="ＭＳ Ｐゴシック" panose="020B0600070205080204" pitchFamily="34" charset="-128"/>
            </a:endParaRPr>
          </a:p>
          <a:p>
            <a:pPr>
              <a:buFontTx/>
              <a:buNone/>
            </a:pPr>
            <a:endParaRPr lang="sv-SE" altLang="sv-SE" sz="2800">
              <a:ea typeface="ＭＳ Ｐゴシック" panose="020B0600070205080204" pitchFamily="34" charset="-128"/>
            </a:endParaRPr>
          </a:p>
        </p:txBody>
      </p:sp>
    </p:spTree>
    <p:extLst>
      <p:ext uri="{BB962C8B-B14F-4D97-AF65-F5344CB8AC3E}">
        <p14:creationId xmlns:p14="http://schemas.microsoft.com/office/powerpoint/2010/main" val="3283007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10804A-B735-054A-9195-EAE13BA63BFA}"/>
              </a:ext>
            </a:extLst>
          </p:cNvPr>
          <p:cNvSpPr>
            <a:spLocks noGrp="1"/>
          </p:cNvSpPr>
          <p:nvPr>
            <p:ph type="title"/>
          </p:nvPr>
        </p:nvSpPr>
        <p:spPr/>
        <p:txBody>
          <a:bodyPr/>
          <a:lstStyle/>
          <a:p>
            <a:r>
              <a:rPr lang="sv-SE" dirty="0"/>
              <a:t>Vi lever i en tid och på en plats</a:t>
            </a:r>
          </a:p>
        </p:txBody>
      </p:sp>
      <p:sp>
        <p:nvSpPr>
          <p:cNvPr id="3" name="Platshållare för innehåll 2">
            <a:extLst>
              <a:ext uri="{FF2B5EF4-FFF2-40B4-BE49-F238E27FC236}">
                <a16:creationId xmlns:a16="http://schemas.microsoft.com/office/drawing/2014/main" id="{6CBF4FC9-CF28-4D4B-B933-826AE4FD510C}"/>
              </a:ext>
            </a:extLst>
          </p:cNvPr>
          <p:cNvSpPr>
            <a:spLocks noGrp="1"/>
          </p:cNvSpPr>
          <p:nvPr>
            <p:ph idx="1"/>
          </p:nvPr>
        </p:nvSpPr>
        <p:spPr/>
        <p:txBody>
          <a:bodyPr/>
          <a:lstStyle/>
          <a:p>
            <a:pPr marL="0" indent="0" algn="ctr">
              <a:buNone/>
            </a:pPr>
            <a:r>
              <a:rPr lang="sv-SE" dirty="0"/>
              <a:t>där  de akuta livshoten</a:t>
            </a:r>
          </a:p>
          <a:p>
            <a:pPr marL="0" indent="0" algn="ctr">
              <a:buNone/>
            </a:pPr>
            <a:r>
              <a:rPr lang="sv-SE" dirty="0"/>
              <a:t>är</a:t>
            </a:r>
          </a:p>
          <a:p>
            <a:pPr marL="0" indent="0" algn="ctr">
              <a:buNone/>
            </a:pPr>
            <a:r>
              <a:rPr lang="sv-SE" dirty="0"/>
              <a:t>få</a:t>
            </a:r>
          </a:p>
          <a:p>
            <a:pPr marL="0" indent="0" algn="ctr">
              <a:buNone/>
            </a:pPr>
            <a:endParaRPr lang="sv-SE" dirty="0"/>
          </a:p>
          <a:p>
            <a:pPr marL="0" indent="0" algn="ctr">
              <a:buNone/>
            </a:pPr>
            <a:r>
              <a:rPr lang="sv-SE" dirty="0"/>
              <a:t>Men våra hjärnor letar fortfarande hot</a:t>
            </a:r>
          </a:p>
          <a:p>
            <a:pPr marL="0" indent="0" algn="ctr">
              <a:buNone/>
            </a:pPr>
            <a:endParaRPr lang="sv-SE" dirty="0"/>
          </a:p>
          <a:p>
            <a:pPr marL="0" indent="0" algn="ctr">
              <a:buNone/>
            </a:pPr>
            <a:r>
              <a:rPr lang="sv-SE" dirty="0"/>
              <a:t>Det som känns hotande idag</a:t>
            </a:r>
          </a:p>
          <a:p>
            <a:pPr marL="0" indent="0" algn="ctr">
              <a:buNone/>
            </a:pPr>
            <a:r>
              <a:rPr lang="sv-SE" dirty="0"/>
              <a:t>är våra egna känslor och tankar</a:t>
            </a:r>
          </a:p>
        </p:txBody>
      </p:sp>
    </p:spTree>
    <p:extLst>
      <p:ext uri="{BB962C8B-B14F-4D97-AF65-F5344CB8AC3E}">
        <p14:creationId xmlns:p14="http://schemas.microsoft.com/office/powerpoint/2010/main" val="2346550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B58BB4-9955-6C4B-9883-3462E470DA60}"/>
              </a:ext>
            </a:extLst>
          </p:cNvPr>
          <p:cNvSpPr>
            <a:spLocks noGrp="1"/>
          </p:cNvSpPr>
          <p:nvPr>
            <p:ph type="title"/>
          </p:nvPr>
        </p:nvSpPr>
        <p:spPr/>
        <p:txBody>
          <a:bodyPr/>
          <a:lstStyle/>
          <a:p>
            <a:r>
              <a:rPr lang="sv-SE" dirty="0"/>
              <a:t>och det benämns psykisk ohälsa</a:t>
            </a:r>
          </a:p>
        </p:txBody>
      </p:sp>
      <p:pic>
        <p:nvPicPr>
          <p:cNvPr id="5" name="Platshållare för innehåll 4" descr="En bild som visar inomhus, flera&#10;&#10;Automatiskt genererad beskrivning">
            <a:extLst>
              <a:ext uri="{FF2B5EF4-FFF2-40B4-BE49-F238E27FC236}">
                <a16:creationId xmlns:a16="http://schemas.microsoft.com/office/drawing/2014/main" id="{435113E8-5F4D-6049-851C-2117373C7CFB}"/>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073932" y="1600200"/>
            <a:ext cx="6044135" cy="4525963"/>
          </a:xfrm>
        </p:spPr>
      </p:pic>
    </p:spTree>
    <p:extLst>
      <p:ext uri="{BB962C8B-B14F-4D97-AF65-F5344CB8AC3E}">
        <p14:creationId xmlns:p14="http://schemas.microsoft.com/office/powerpoint/2010/main" val="3674149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ubrik 1"/>
          <p:cNvSpPr>
            <a:spLocks noGrp="1"/>
          </p:cNvSpPr>
          <p:nvPr>
            <p:ph type="title"/>
          </p:nvPr>
        </p:nvSpPr>
        <p:spPr>
          <a:xfrm>
            <a:off x="436109" y="466951"/>
            <a:ext cx="11319781" cy="1143000"/>
          </a:xfrm>
        </p:spPr>
        <p:txBody>
          <a:bodyPr/>
          <a:lstStyle/>
          <a:p>
            <a:r>
              <a:rPr lang="sv-SE" altLang="sv-SE" sz="3300" b="1" dirty="0"/>
              <a:t>   </a:t>
            </a:r>
            <a:r>
              <a:rPr lang="sv-SE" altLang="sv-SE" sz="4000" dirty="0"/>
              <a:t>Det spelar roll hur vi benämner hur vi mår    </a:t>
            </a:r>
            <a:br>
              <a:rPr lang="sv-SE" altLang="sv-SE" sz="4000" dirty="0"/>
            </a:br>
            <a:r>
              <a:rPr lang="sv-SE" altLang="sv-SE" sz="3300" dirty="0"/>
              <a:t>när jag var ung                           idag   </a:t>
            </a:r>
          </a:p>
        </p:txBody>
      </p:sp>
      <p:sp>
        <p:nvSpPr>
          <p:cNvPr id="19458" name="Platshållare för innehåll 2"/>
          <p:cNvSpPr>
            <a:spLocks noGrp="1"/>
          </p:cNvSpPr>
          <p:nvPr>
            <p:ph sz="half" idx="1"/>
          </p:nvPr>
        </p:nvSpPr>
        <p:spPr>
          <a:xfrm>
            <a:off x="2324162" y="2075170"/>
            <a:ext cx="3657600" cy="4525963"/>
          </a:xfrm>
        </p:spPr>
        <p:txBody>
          <a:bodyPr/>
          <a:lstStyle/>
          <a:p>
            <a:pPr>
              <a:lnSpc>
                <a:spcPct val="90000"/>
              </a:lnSpc>
            </a:pPr>
            <a:r>
              <a:rPr lang="sv-SE" altLang="sv-SE" sz="2600" dirty="0"/>
              <a:t>Nervös</a:t>
            </a:r>
          </a:p>
          <a:p>
            <a:pPr>
              <a:lnSpc>
                <a:spcPct val="90000"/>
              </a:lnSpc>
            </a:pPr>
            <a:r>
              <a:rPr lang="sv-SE" altLang="sv-SE" sz="2600" dirty="0"/>
              <a:t>Orolig</a:t>
            </a:r>
          </a:p>
          <a:p>
            <a:pPr>
              <a:lnSpc>
                <a:spcPct val="90000"/>
              </a:lnSpc>
            </a:pPr>
            <a:r>
              <a:rPr lang="sv-SE" altLang="sv-SE" sz="2600" dirty="0"/>
              <a:t>Osäker</a:t>
            </a:r>
          </a:p>
          <a:p>
            <a:pPr>
              <a:lnSpc>
                <a:spcPct val="90000"/>
              </a:lnSpc>
            </a:pPr>
            <a:r>
              <a:rPr lang="sv-SE" altLang="sv-SE" sz="2600" dirty="0"/>
              <a:t>Ledsen</a:t>
            </a:r>
          </a:p>
          <a:p>
            <a:pPr>
              <a:lnSpc>
                <a:spcPct val="90000"/>
              </a:lnSpc>
            </a:pPr>
            <a:r>
              <a:rPr lang="sv-SE" altLang="sv-SE" sz="2600" dirty="0"/>
              <a:t>Olycklig</a:t>
            </a:r>
          </a:p>
          <a:p>
            <a:pPr>
              <a:lnSpc>
                <a:spcPct val="90000"/>
              </a:lnSpc>
            </a:pPr>
            <a:r>
              <a:rPr lang="sv-SE" altLang="sv-SE" sz="2600" dirty="0"/>
              <a:t>Myror i byxorna</a:t>
            </a:r>
          </a:p>
          <a:p>
            <a:pPr>
              <a:lnSpc>
                <a:spcPct val="90000"/>
              </a:lnSpc>
            </a:pPr>
            <a:r>
              <a:rPr lang="sv-SE" altLang="sv-SE" sz="2600" dirty="0"/>
              <a:t>Ointresserad</a:t>
            </a:r>
          </a:p>
          <a:p>
            <a:pPr>
              <a:lnSpc>
                <a:spcPct val="90000"/>
              </a:lnSpc>
            </a:pPr>
            <a:r>
              <a:rPr lang="sv-SE" altLang="sv-SE" sz="2600" dirty="0"/>
              <a:t>Tonåring (utvecklingskris)</a:t>
            </a:r>
          </a:p>
        </p:txBody>
      </p:sp>
      <p:sp>
        <p:nvSpPr>
          <p:cNvPr id="19459" name="Platshållare för innehåll 3"/>
          <p:cNvSpPr>
            <a:spLocks noGrp="1"/>
          </p:cNvSpPr>
          <p:nvPr>
            <p:ph sz="half" idx="2"/>
          </p:nvPr>
        </p:nvSpPr>
        <p:spPr>
          <a:xfrm>
            <a:off x="7043683" y="2075169"/>
            <a:ext cx="5384800" cy="4525963"/>
          </a:xfrm>
        </p:spPr>
        <p:txBody>
          <a:bodyPr/>
          <a:lstStyle/>
          <a:p>
            <a:pPr>
              <a:lnSpc>
                <a:spcPct val="90000"/>
              </a:lnSpc>
            </a:pPr>
            <a:r>
              <a:rPr lang="sv-SE" altLang="sv-SE" sz="2600" dirty="0"/>
              <a:t>Stressad</a:t>
            </a:r>
          </a:p>
          <a:p>
            <a:pPr>
              <a:lnSpc>
                <a:spcPct val="90000"/>
              </a:lnSpc>
            </a:pPr>
            <a:r>
              <a:rPr lang="sv-SE" altLang="sv-SE" sz="2600" dirty="0"/>
              <a:t>Panik</a:t>
            </a:r>
          </a:p>
          <a:p>
            <a:pPr>
              <a:lnSpc>
                <a:spcPct val="90000"/>
              </a:lnSpc>
            </a:pPr>
            <a:r>
              <a:rPr lang="sv-SE" altLang="sv-SE" sz="2600" dirty="0"/>
              <a:t>Prestationsångest</a:t>
            </a:r>
          </a:p>
          <a:p>
            <a:pPr>
              <a:lnSpc>
                <a:spcPct val="90000"/>
              </a:lnSpc>
            </a:pPr>
            <a:r>
              <a:rPr lang="sv-SE" altLang="sv-SE" sz="2600" dirty="0"/>
              <a:t>Deppig, deprimerad</a:t>
            </a:r>
          </a:p>
          <a:p>
            <a:pPr>
              <a:lnSpc>
                <a:spcPct val="90000"/>
              </a:lnSpc>
            </a:pPr>
            <a:r>
              <a:rPr lang="sv-SE" altLang="sv-SE" sz="2600" dirty="0"/>
              <a:t>Kränkt</a:t>
            </a:r>
          </a:p>
          <a:p>
            <a:pPr>
              <a:lnSpc>
                <a:spcPct val="90000"/>
              </a:lnSpc>
            </a:pPr>
            <a:r>
              <a:rPr lang="sv-SE" altLang="sv-SE" sz="2600" dirty="0"/>
              <a:t>ADHD</a:t>
            </a:r>
          </a:p>
          <a:p>
            <a:pPr>
              <a:lnSpc>
                <a:spcPct val="90000"/>
              </a:lnSpc>
            </a:pPr>
            <a:r>
              <a:rPr lang="sv-SE" altLang="sv-SE" sz="2600" dirty="0"/>
              <a:t>Koncentrations-svårigheter</a:t>
            </a:r>
          </a:p>
          <a:p>
            <a:pPr>
              <a:lnSpc>
                <a:spcPct val="90000"/>
              </a:lnSpc>
            </a:pPr>
            <a:r>
              <a:rPr lang="sv-SE" altLang="sv-SE" sz="2600" dirty="0"/>
              <a:t>Utmattad</a:t>
            </a:r>
          </a:p>
          <a:p>
            <a:pPr>
              <a:lnSpc>
                <a:spcPct val="90000"/>
              </a:lnSpc>
              <a:buFontTx/>
              <a:buNone/>
            </a:pPr>
            <a:r>
              <a:rPr lang="sv-SE" altLang="sv-SE" sz="2600" dirty="0"/>
              <a:t>”Jag har psykisk ohälsa”</a:t>
            </a:r>
          </a:p>
        </p:txBody>
      </p:sp>
    </p:spTree>
    <p:extLst>
      <p:ext uri="{BB962C8B-B14F-4D97-AF65-F5344CB8AC3E}">
        <p14:creationId xmlns:p14="http://schemas.microsoft.com/office/powerpoint/2010/main" val="256183216"/>
      </p:ext>
    </p:extLst>
  </p:cSld>
  <p:clrMapOvr>
    <a:masterClrMapping/>
  </p:clrMapOvr>
</p:sld>
</file>

<file path=ppt/theme/theme1.xml><?xml version="1.0" encoding="utf-8"?>
<a:theme xmlns:a="http://schemas.openxmlformats.org/drawingml/2006/main" name="Standardformgivning">
  <a:themeElements>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1235</TotalTime>
  <Words>2407</Words>
  <Application>Microsoft Macintosh PowerPoint</Application>
  <PresentationFormat>Bredbild</PresentationFormat>
  <Paragraphs>616</Paragraphs>
  <Slides>63</Slides>
  <Notes>9</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63</vt:i4>
      </vt:variant>
    </vt:vector>
  </HeadingPairs>
  <TitlesOfParts>
    <vt:vector size="70" baseType="lpstr">
      <vt:lpstr>Apple Casual</vt:lpstr>
      <vt:lpstr>Arial</vt:lpstr>
      <vt:lpstr>Arial Black</vt:lpstr>
      <vt:lpstr>Bernard MT Condensed</vt:lpstr>
      <vt:lpstr>Calibri</vt:lpstr>
      <vt:lpstr>Wingdings</vt:lpstr>
      <vt:lpstr>Standardformgivning</vt:lpstr>
      <vt:lpstr>Håller vi på att göra livet till en sjukdom?  ACTivera mera!</vt:lpstr>
      <vt:lpstr>Jag är läkare</vt:lpstr>
      <vt:lpstr>Jag vill bidra till andra människors hälsa</vt:lpstr>
      <vt:lpstr>Hälsa</vt:lpstr>
      <vt:lpstr>Meningsfullhet;</vt:lpstr>
      <vt:lpstr>Allt som är viktigt på riktigt</vt:lpstr>
      <vt:lpstr>Vi lever i en tid och på en plats</vt:lpstr>
      <vt:lpstr>och det benämns psykisk ohälsa</vt:lpstr>
      <vt:lpstr>   Det spelar roll hur vi benämner hur vi mår     när jag var ung                           idag   </vt:lpstr>
      <vt:lpstr>Vi är medikaliserade</vt:lpstr>
      <vt:lpstr>Tillgänglighet</vt:lpstr>
      <vt:lpstr>Vi behöver ändra mindset</vt:lpstr>
      <vt:lpstr>Diagnos betyder inte sjukdom</vt:lpstr>
      <vt:lpstr>PowerPoint-presentation</vt:lpstr>
      <vt:lpstr>PowerPoint-presentation</vt:lpstr>
      <vt:lpstr>Psykiatriska SYNDROM</vt:lpstr>
      <vt:lpstr>Därför är det kontraindicerat</vt:lpstr>
      <vt:lpstr>PowerPoint-presentation</vt:lpstr>
      <vt:lpstr>Det är därför  beteendeterapi fungerar</vt:lpstr>
      <vt:lpstr>Att må bra</vt:lpstr>
      <vt:lpstr>Som den unge mannen sa</vt:lpstr>
      <vt:lpstr>PAUS</vt:lpstr>
      <vt:lpstr>PowerPoint-presentation</vt:lpstr>
      <vt:lpstr>ACT</vt:lpstr>
      <vt:lpstr>enligt ACT</vt:lpstr>
      <vt:lpstr>HÄLSA</vt:lpstr>
      <vt:lpstr>För att möta någon annan,</vt:lpstr>
      <vt:lpstr>Vad väcks i mig?</vt:lpstr>
      <vt:lpstr>PowerPoint-presentation</vt:lpstr>
      <vt:lpstr>Att observera det som händer på insidan</vt:lpstr>
      <vt:lpstr>Acceptance and Commitment Therapy</vt:lpstr>
      <vt:lpstr>PowerPoint-presentation</vt:lpstr>
      <vt:lpstr>Acceptance and Commitment Therapy</vt:lpstr>
      <vt:lpstr>PowerPoint-presentation</vt:lpstr>
      <vt:lpstr>PowerPoint-presentation</vt:lpstr>
      <vt:lpstr>PowerPoint-presentation</vt:lpstr>
      <vt:lpstr>Nu blev det snurrigt</vt:lpstr>
      <vt:lpstr>och så ska individen få ihop det…</vt:lpstr>
      <vt:lpstr>Sammanhanget - vårt samhälle </vt:lpstr>
      <vt:lpstr>Förhållningssätt i Sverige  som ökar sårbarhet</vt:lpstr>
      <vt:lpstr>Sjukskrivning är ingen effektiv behandling</vt:lpstr>
      <vt:lpstr>Hur ser du på arbete?</vt:lpstr>
      <vt:lpstr>Pratar vi om samma sak</vt:lpstr>
      <vt:lpstr>Arbete</vt:lpstr>
      <vt:lpstr>Är man sjuk när man är stressad?</vt:lpstr>
      <vt:lpstr>Vad går att påverka och som ger långsiktig hållbarhet</vt:lpstr>
      <vt:lpstr>Stressrespons  från autonoma nervsystemet</vt:lpstr>
      <vt:lpstr>(Stress)respons</vt:lpstr>
      <vt:lpstr>Stressrespons</vt:lpstr>
      <vt:lpstr>Stresshantering</vt:lpstr>
      <vt:lpstr>Förändring är utmanande </vt:lpstr>
      <vt:lpstr>PowerPoint-presentation</vt:lpstr>
      <vt:lpstr>Finns det autonombegränsande sjukdom</vt:lpstr>
      <vt:lpstr>PowerPoint-presentation</vt:lpstr>
      <vt:lpstr>”Det är klart att jag vill jobba!”</vt:lpstr>
      <vt:lpstr>PowerPoint-presentation</vt:lpstr>
      <vt:lpstr>Intentionen i det jag gör för ”hälsan”?</vt:lpstr>
      <vt:lpstr>PowerPoint-presentation</vt:lpstr>
      <vt:lpstr>”Få ihop livspusslet”</vt:lpstr>
      <vt:lpstr>Vara stressad = inte ha bestämt sig</vt:lpstr>
      <vt:lpstr>PowerPoint-presentation</vt:lpstr>
      <vt:lpstr>PowerPoint-presentation</vt:lpstr>
      <vt:lpstr>Vad behöver du göra själv?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Olofströms kommun Psykisk hälsa och arbete</dc:title>
  <dc:creator>Kerstin Jeding</dc:creator>
  <cp:lastModifiedBy>Åsa Kadowaki</cp:lastModifiedBy>
  <cp:revision>192</cp:revision>
  <dcterms:created xsi:type="dcterms:W3CDTF">2020-10-16T09:02:34Z</dcterms:created>
  <dcterms:modified xsi:type="dcterms:W3CDTF">2021-11-17T05:30:37Z</dcterms:modified>
</cp:coreProperties>
</file>