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310" r:id="rId3"/>
    <p:sldId id="318" r:id="rId4"/>
    <p:sldId id="350" r:id="rId5"/>
    <p:sldId id="351" r:id="rId6"/>
    <p:sldId id="319" r:id="rId7"/>
    <p:sldId id="316" r:id="rId8"/>
    <p:sldId id="317" r:id="rId9"/>
    <p:sldId id="313" r:id="rId10"/>
    <p:sldId id="296" r:id="rId11"/>
    <p:sldId id="311" r:id="rId12"/>
    <p:sldId id="321" r:id="rId13"/>
    <p:sldId id="283" r:id="rId14"/>
    <p:sldId id="314" r:id="rId15"/>
    <p:sldId id="462" r:id="rId16"/>
    <p:sldId id="320" r:id="rId17"/>
    <p:sldId id="464" r:id="rId18"/>
    <p:sldId id="305" r:id="rId19"/>
    <p:sldId id="259" r:id="rId20"/>
    <p:sldId id="260" r:id="rId21"/>
    <p:sldId id="262" r:id="rId22"/>
    <p:sldId id="263" r:id="rId23"/>
    <p:sldId id="273" r:id="rId24"/>
    <p:sldId id="266" r:id="rId25"/>
    <p:sldId id="307" r:id="rId26"/>
    <p:sldId id="352" r:id="rId27"/>
    <p:sldId id="304" r:id="rId28"/>
    <p:sldId id="302" r:id="rId29"/>
    <p:sldId id="463" r:id="rId30"/>
    <p:sldId id="293" r:id="rId31"/>
    <p:sldId id="295" r:id="rId32"/>
    <p:sldId id="359" r:id="rId33"/>
    <p:sldId id="285" r:id="rId34"/>
    <p:sldId id="292" r:id="rId35"/>
    <p:sldId id="450" r:id="rId3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D8D4A-E8A9-1141-B405-0187D08CB5A1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4583-22EE-684F-9D1D-7A7084134B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22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5C4583-22EE-684F-9D1D-7A7084134B7A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9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F83E-9972-274B-859D-ABE984BA565D}" type="datetimeFigureOut">
              <a:rPr lang="sv-SE" smtClean="0"/>
              <a:pPr/>
              <a:t>2018-09-24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2EC5-F82E-784C-BB95-DEBA9EE06A6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635073"/>
            <a:ext cx="7772400" cy="1874235"/>
          </a:xfrm>
        </p:spPr>
        <p:txBody>
          <a:bodyPr/>
          <a:lstStyle/>
          <a:p>
            <a:r>
              <a:rPr lang="sv-SE" b="1" dirty="0">
                <a:latin typeface="Bookman Old Style"/>
                <a:cs typeface="Bookman Old Style"/>
              </a:rPr>
              <a:t>”</a:t>
            </a:r>
            <a:r>
              <a:rPr lang="sv-SE" b="1" dirty="0" err="1">
                <a:latin typeface="Bookman Old Style"/>
                <a:cs typeface="Bookman Old Style"/>
              </a:rPr>
              <a:t>Let’s</a:t>
            </a:r>
            <a:r>
              <a:rPr lang="sv-SE" b="1" dirty="0">
                <a:latin typeface="Bookman Old Style"/>
                <a:cs typeface="Bookman Old Style"/>
              </a:rPr>
              <a:t> ACT”</a:t>
            </a:r>
            <a:br>
              <a:rPr lang="sv-SE" b="1" dirty="0">
                <a:latin typeface="Bookman Old Style"/>
                <a:cs typeface="Bookman Old Style"/>
              </a:rPr>
            </a:br>
            <a:r>
              <a:rPr lang="sv-SE" sz="3200" dirty="0">
                <a:latin typeface="Bookman Old Style"/>
                <a:cs typeface="Bookman Old Style"/>
              </a:rPr>
              <a:t>Att hjälpa istället för att stjälpa</a:t>
            </a:r>
            <a:r>
              <a:rPr lang="sv-SE" b="1" dirty="0">
                <a:latin typeface="Bookman Old Style"/>
                <a:cs typeface="Bookman Old Style"/>
              </a:rPr>
              <a:t> </a:t>
            </a:r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sv-SE" b="1" dirty="0">
                <a:solidFill>
                  <a:schemeClr val="tx1"/>
                </a:solidFill>
                <a:latin typeface="Bookman Old Style"/>
                <a:cs typeface="Bookman Old Style"/>
              </a:rPr>
              <a:t>Åsa Kadowaki</a:t>
            </a:r>
          </a:p>
          <a:p>
            <a:pPr>
              <a:defRPr/>
            </a:pPr>
            <a:r>
              <a:rPr lang="sv-SE" dirty="0">
                <a:solidFill>
                  <a:schemeClr val="tx1"/>
                </a:solidFill>
                <a:latin typeface="Bookman Old Style"/>
                <a:cs typeface="Bookman Old Style"/>
              </a:rPr>
              <a:t>Leg läkare, specialist i psykiatri</a:t>
            </a:r>
          </a:p>
          <a:p>
            <a:pPr>
              <a:defRPr/>
            </a:pPr>
            <a:r>
              <a:rPr lang="sv-SE" dirty="0">
                <a:solidFill>
                  <a:schemeClr val="tx1"/>
                </a:solidFill>
                <a:latin typeface="Bookman Old Style"/>
                <a:cs typeface="Bookman Old Style"/>
              </a:rPr>
              <a:t>Leg KBT-psykoterapeut</a:t>
            </a:r>
          </a:p>
          <a:p>
            <a:pPr>
              <a:defRPr/>
            </a:pPr>
            <a:r>
              <a:rPr lang="sv-SE" dirty="0">
                <a:solidFill>
                  <a:schemeClr val="tx1"/>
                </a:solidFill>
                <a:latin typeface="Bookman Old Style"/>
                <a:cs typeface="Bookman Old Style"/>
              </a:rPr>
              <a:t>Handledarutbildad</a:t>
            </a:r>
          </a:p>
          <a:p>
            <a:pPr>
              <a:defRPr/>
            </a:pPr>
            <a:r>
              <a:rPr lang="sv-SE" dirty="0" err="1">
                <a:solidFill>
                  <a:schemeClr val="tx1"/>
                </a:solidFill>
                <a:latin typeface="Bookman Old Style"/>
                <a:cs typeface="Bookman Old Style"/>
              </a:rPr>
              <a:t>www.viktigtpariktigt.nu</a:t>
            </a:r>
            <a:endParaRPr lang="sv-SE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latin typeface="Bookman Old Style"/>
                <a:cs typeface="Bookman Old Style"/>
              </a:rPr>
              <a:t>Riktning bidra</a:t>
            </a:r>
            <a:br>
              <a:rPr lang="sv-SE" dirty="0">
                <a:latin typeface="Bookman Old Style"/>
                <a:cs typeface="Bookman Old Style"/>
              </a:rPr>
            </a:br>
            <a:r>
              <a:rPr lang="sv-SE" dirty="0">
                <a:latin typeface="Bookman Old Style"/>
                <a:cs typeface="Bookman Old Style"/>
              </a:rPr>
              <a:t>till ökad hälsa och autonomi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Om sjukvården ska bidra till ökad folkhälsa kan man inte fortsätta </a:t>
            </a:r>
            <a:r>
              <a:rPr lang="sv-SE" sz="3600" b="1" dirty="0"/>
              <a:t>försöka behandla bort livsomständigheter och normala reaktioner.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Våra tankar lurar oss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Exempel på hur hjärnan drar slutsatser (inlärning via association)</a:t>
            </a:r>
          </a:p>
          <a:p>
            <a:endParaRPr lang="sv-SE" dirty="0"/>
          </a:p>
          <a:p>
            <a:pPr>
              <a:buFont typeface="Arial" charset="0"/>
              <a:buNone/>
            </a:pPr>
            <a:r>
              <a:rPr lang="sv-SE" dirty="0"/>
              <a:t>”Ohälsa = inte ha hälsa. Att inte ha hälsa då är man inte frisk. Om man inte är frisk då är man sjuk. Ohälsa = sjuk.”</a:t>
            </a:r>
          </a:p>
          <a:p>
            <a:pPr>
              <a:buFont typeface="Arial" charset="0"/>
              <a:buNone/>
            </a:pPr>
            <a:r>
              <a:rPr lang="sv-SE" dirty="0"/>
              <a:t>          </a:t>
            </a:r>
          </a:p>
          <a:p>
            <a:pPr>
              <a:buFont typeface="Arial" charset="0"/>
              <a:buNone/>
            </a:pPr>
            <a:r>
              <a:rPr lang="sv-SE" dirty="0"/>
              <a:t>                  Psykisk ohälsa = psykisk sjukdom</a:t>
            </a:r>
          </a:p>
          <a:p>
            <a:pPr>
              <a:buFont typeface="Arial" charset="0"/>
              <a:buNone/>
            </a:pPr>
            <a:endParaRPr lang="sv-SE" dirty="0"/>
          </a:p>
          <a:p>
            <a:pPr>
              <a:buFont typeface="Arial" charset="0"/>
              <a:buNone/>
            </a:pPr>
            <a:r>
              <a:rPr lang="sv-SE" dirty="0"/>
              <a:t>Vilket inte är sant.</a:t>
            </a:r>
          </a:p>
        </p:txBody>
      </p:sp>
    </p:spTree>
    <p:extLst>
      <p:ext uri="{BB962C8B-B14F-4D97-AF65-F5344CB8AC3E}">
        <p14:creationId xmlns:p14="http://schemas.microsoft.com/office/powerpoint/2010/main" val="395428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ubrik 1">
            <a:extLst>
              <a:ext uri="{FF2B5EF4-FFF2-40B4-BE49-F238E27FC236}">
                <a16:creationId xmlns:a16="http://schemas.microsoft.com/office/drawing/2014/main" id="{7EA3F4A2-E84E-3043-8395-D61A374B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ea typeface="ＭＳ Ｐゴシック" panose="020B0600070205080204" pitchFamily="34" charset="-128"/>
              </a:rPr>
              <a:t>Frisk = symptomfri…</a:t>
            </a:r>
          </a:p>
        </p:txBody>
      </p:sp>
      <p:sp>
        <p:nvSpPr>
          <p:cNvPr id="25602" name="Platshållare för innehåll 2">
            <a:extLst>
              <a:ext uri="{FF2B5EF4-FFF2-40B4-BE49-F238E27FC236}">
                <a16:creationId xmlns:a16="http://schemas.microsoft.com/office/drawing/2014/main" id="{40AB46B3-1F74-8C40-8443-277CB4BB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…är en </a:t>
            </a:r>
            <a:r>
              <a:rPr lang="sv-SE" altLang="sv-SE" dirty="0" err="1">
                <a:ea typeface="ＭＳ Ｐゴシック" panose="020B0600070205080204" pitchFamily="34" charset="-128"/>
              </a:rPr>
              <a:t>feltanke</a:t>
            </a:r>
            <a:r>
              <a:rPr lang="sv-SE" altLang="sv-SE">
                <a:ea typeface="ＭＳ Ｐゴシック" panose="020B0600070205080204" pitchFamily="34" charset="-128"/>
              </a:rPr>
              <a:t>.</a:t>
            </a:r>
            <a:endParaRPr lang="sv-SE" altLang="sv-SE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Sätt inte upp mål som en död man gör bättre.    </a:t>
            </a:r>
          </a:p>
          <a:p>
            <a:pPr>
              <a:buFont typeface="Arial" panose="020B0604020202020204" pitchFamily="34" charset="0"/>
              <a:buNone/>
            </a:pPr>
            <a:endParaRPr lang="sv-SE" altLang="sv-SE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- inte känna</a:t>
            </a:r>
          </a:p>
          <a:p>
            <a:pPr>
              <a:buFont typeface="Arial" panose="020B0604020202020204" pitchFamily="34" charset="0"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- inte tänka</a:t>
            </a:r>
          </a:p>
          <a:p>
            <a:pPr>
              <a:buFont typeface="Arial" panose="020B0604020202020204" pitchFamily="34" charset="0"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- inte reagera</a:t>
            </a:r>
          </a:p>
          <a:p>
            <a:endParaRPr lang="sv-SE" altLang="sv-SE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22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  <a:cs typeface="Bookman Old Style"/>
              </a:rPr>
              <a:t>ACT: Ett radikalt synsätt?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Det mesta av hur vi mår är NORMALT.</a:t>
            </a:r>
          </a:p>
          <a:p>
            <a:r>
              <a:rPr lang="sv-SE" dirty="0"/>
              <a:t>Problemet är att vi inte tycker om att må dåligt.</a:t>
            </a:r>
          </a:p>
          <a:p>
            <a:r>
              <a:rPr lang="sv-SE" dirty="0"/>
              <a:t>Allt mående som aktiverar </a:t>
            </a:r>
            <a:r>
              <a:rPr lang="sv-SE" dirty="0" err="1"/>
              <a:t>sympaticusreaktionen</a:t>
            </a:r>
            <a:r>
              <a:rPr lang="sv-SE" dirty="0"/>
              <a:t> ger impuls till flykt/undvikande eller kamp – man vill komma bort ifrån obehaget. Det är också normalt.</a:t>
            </a:r>
          </a:p>
          <a:p>
            <a:r>
              <a:rPr lang="sv-SE" b="1" dirty="0"/>
              <a:t>Undvikandestrategier fungerar inte långsiktigt </a:t>
            </a:r>
            <a:r>
              <a:rPr lang="sv-SE" dirty="0"/>
              <a:t>utan leder istället till det motsatt – sensitisering (ökad känslighet för det man vill undvika) och i förlängningen ”utmattning”, långdragen smärta.</a:t>
            </a:r>
          </a:p>
        </p:txBody>
      </p:sp>
    </p:spTree>
    <p:extLst>
      <p:ext uri="{BB962C8B-B14F-4D97-AF65-F5344CB8AC3E}">
        <p14:creationId xmlns:p14="http://schemas.microsoft.com/office/powerpoint/2010/main" val="3451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Beteendemedicin</a:t>
            </a:r>
          </a:p>
        </p:txBody>
      </p:sp>
      <p:sp>
        <p:nvSpPr>
          <p:cNvPr id="16386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914400" eaLnBrk="1" hangingPunct="1">
              <a:spcBef>
                <a:spcPct val="0"/>
              </a:spcBef>
              <a:buFontTx/>
              <a:buNone/>
            </a:pPr>
            <a:r>
              <a:rPr lang="sv-SE" altLang="sv-SE" dirty="0"/>
              <a:t>”Det är inte hur man har det utan hur man tar      det.”</a:t>
            </a:r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r>
              <a:rPr lang="sv-SE" altLang="sv-SE" dirty="0"/>
              <a:t>Framgång </a:t>
            </a:r>
            <a:r>
              <a:rPr lang="mr-IN" altLang="sv-SE" dirty="0"/>
              <a:t>–</a:t>
            </a:r>
            <a:r>
              <a:rPr lang="sv-SE" altLang="sv-SE" dirty="0"/>
              <a:t> riktning UPPNÅ något </a:t>
            </a:r>
            <a:r>
              <a:rPr lang="sv-SE" altLang="sv-SE" dirty="0">
                <a:sym typeface="Wingdings" pitchFamily="2" charset="2"/>
              </a:rPr>
              <a:t></a:t>
            </a: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r>
              <a:rPr lang="sv-SE" altLang="sv-SE" dirty="0"/>
              <a:t>istället för UNDVIKA </a:t>
            </a:r>
            <a:r>
              <a:rPr lang="sv-SE" altLang="sv-SE" dirty="0">
                <a:sym typeface="Wingdings" pitchFamily="2" charset="2"/>
              </a:rPr>
              <a:t></a:t>
            </a: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algn="ctr" defTabSz="914400"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</p:txBody>
      </p:sp>
      <p:sp>
        <p:nvSpPr>
          <p:cNvPr id="4" name="Höger 3"/>
          <p:cNvSpPr>
            <a:spLocks noChangeArrowheads="1"/>
          </p:cNvSpPr>
          <p:nvPr/>
        </p:nvSpPr>
        <p:spPr bwMode="auto">
          <a:xfrm>
            <a:off x="5023610" y="3587129"/>
            <a:ext cx="1697038" cy="371475"/>
          </a:xfrm>
          <a:prstGeom prst="rightArrow">
            <a:avLst>
              <a:gd name="adj1" fmla="val 50000"/>
              <a:gd name="adj2" fmla="val 49956"/>
            </a:avLst>
          </a:prstGeom>
          <a:solidFill>
            <a:srgbClr val="00B05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rgbClr val="00B050"/>
              </a:solidFill>
              <a:latin typeface="+mn-lt"/>
              <a:ea typeface="+mn-ea"/>
            </a:endParaRPr>
          </a:p>
        </p:txBody>
      </p:sp>
      <p:sp>
        <p:nvSpPr>
          <p:cNvPr id="5" name="Vänster 4"/>
          <p:cNvSpPr>
            <a:spLocks noChangeArrowheads="1"/>
          </p:cNvSpPr>
          <p:nvPr/>
        </p:nvSpPr>
        <p:spPr bwMode="auto">
          <a:xfrm>
            <a:off x="4545496" y="5121827"/>
            <a:ext cx="1456014" cy="457338"/>
          </a:xfrm>
          <a:prstGeom prst="leftArrow">
            <a:avLst>
              <a:gd name="adj1" fmla="val 50000"/>
              <a:gd name="adj2" fmla="val 50115"/>
            </a:avLst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056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2">
            <a:extLst>
              <a:ext uri="{FF2B5EF4-FFF2-40B4-BE49-F238E27FC236}">
                <a16:creationId xmlns:a16="http://schemas.microsoft.com/office/drawing/2014/main" id="{36EEDE83-C2AE-4A40-A88B-3CC161B4CE99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990600"/>
            <a:ext cx="863600" cy="2590800"/>
            <a:chOff x="2018" y="981"/>
            <a:chExt cx="544" cy="1905"/>
          </a:xfrm>
        </p:grpSpPr>
        <p:sp>
          <p:nvSpPr>
            <p:cNvPr id="39950" name="Oval 3">
              <a:extLst>
                <a:ext uri="{FF2B5EF4-FFF2-40B4-BE49-F238E27FC236}">
                  <a16:creationId xmlns:a16="http://schemas.microsoft.com/office/drawing/2014/main" id="{25B08654-4183-E34B-987B-D7129CE07F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338">
              <a:off x="2018" y="1344"/>
              <a:ext cx="454" cy="99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>
                <a:latin typeface="Calibri" panose="020F0502020204030204" pitchFamily="34" charset="0"/>
              </a:endParaRPr>
            </a:p>
          </p:txBody>
        </p:sp>
        <p:sp>
          <p:nvSpPr>
            <p:cNvPr id="39951" name="Oval 4">
              <a:extLst>
                <a:ext uri="{FF2B5EF4-FFF2-40B4-BE49-F238E27FC236}">
                  <a16:creationId xmlns:a16="http://schemas.microsoft.com/office/drawing/2014/main" id="{EA96690A-D366-8347-BA6D-381AB133C5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616">
              <a:off x="2245" y="981"/>
              <a:ext cx="272" cy="362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>
                <a:latin typeface="Calibri" panose="020F0502020204030204" pitchFamily="34" charset="0"/>
              </a:endParaRPr>
            </a:p>
          </p:txBody>
        </p:sp>
        <p:sp>
          <p:nvSpPr>
            <p:cNvPr id="39952" name="Line 5">
              <a:extLst>
                <a:ext uri="{FF2B5EF4-FFF2-40B4-BE49-F238E27FC236}">
                  <a16:creationId xmlns:a16="http://schemas.microsoft.com/office/drawing/2014/main" id="{06AA3B07-61B7-F145-AE7C-C554763A8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8" y="2296"/>
              <a:ext cx="91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53" name="Line 6">
              <a:extLst>
                <a:ext uri="{FF2B5EF4-FFF2-40B4-BE49-F238E27FC236}">
                  <a16:creationId xmlns:a16="http://schemas.microsoft.com/office/drawing/2014/main" id="{F449A5FB-26BB-D44B-A449-393BC39EC4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0" y="2341"/>
              <a:ext cx="45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54" name="Line 7">
              <a:extLst>
                <a:ext uri="{FF2B5EF4-FFF2-40B4-BE49-F238E27FC236}">
                  <a16:creationId xmlns:a16="http://schemas.microsoft.com/office/drawing/2014/main" id="{BC8BB129-79AC-0047-A38A-89977009B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2" y="1661"/>
              <a:ext cx="9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55" name="Line 8">
              <a:extLst>
                <a:ext uri="{FF2B5EF4-FFF2-40B4-BE49-F238E27FC236}">
                  <a16:creationId xmlns:a16="http://schemas.microsoft.com/office/drawing/2014/main" id="{027F4FE4-4904-DF43-95C6-6471949CBD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1661"/>
              <a:ext cx="9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56" name="Line 9">
              <a:extLst>
                <a:ext uri="{FF2B5EF4-FFF2-40B4-BE49-F238E27FC236}">
                  <a16:creationId xmlns:a16="http://schemas.microsoft.com/office/drawing/2014/main" id="{489D0B31-F0D6-9C48-9F13-D277080EA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840"/>
              <a:ext cx="182" cy="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57" name="Line 10">
              <a:extLst>
                <a:ext uri="{FF2B5EF4-FFF2-40B4-BE49-F238E27FC236}">
                  <a16:creationId xmlns:a16="http://schemas.microsoft.com/office/drawing/2014/main" id="{62098FC7-AD25-454F-9B76-80E0D4F27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181" cy="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9938" name="Group 11">
            <a:extLst>
              <a:ext uri="{FF2B5EF4-FFF2-40B4-BE49-F238E27FC236}">
                <a16:creationId xmlns:a16="http://schemas.microsoft.com/office/drawing/2014/main" id="{97A777A7-A93E-094B-8163-EDE1C6F5C9B8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990600"/>
            <a:ext cx="1584325" cy="2667000"/>
            <a:chOff x="2789" y="1071"/>
            <a:chExt cx="998" cy="1996"/>
          </a:xfrm>
        </p:grpSpPr>
        <p:sp>
          <p:nvSpPr>
            <p:cNvPr id="39942" name="Oval 12">
              <a:extLst>
                <a:ext uri="{FF2B5EF4-FFF2-40B4-BE49-F238E27FC236}">
                  <a16:creationId xmlns:a16="http://schemas.microsoft.com/office/drawing/2014/main" id="{3FA1F142-2495-A642-9ABF-A0A5C33905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616">
              <a:off x="3152" y="1071"/>
              <a:ext cx="272" cy="362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>
                <a:latin typeface="Calibri" panose="020F0502020204030204" pitchFamily="34" charset="0"/>
              </a:endParaRPr>
            </a:p>
          </p:txBody>
        </p:sp>
        <p:sp>
          <p:nvSpPr>
            <p:cNvPr id="39943" name="Oval 13">
              <a:extLst>
                <a:ext uri="{FF2B5EF4-FFF2-40B4-BE49-F238E27FC236}">
                  <a16:creationId xmlns:a16="http://schemas.microsoft.com/office/drawing/2014/main" id="{CDD1529F-729B-CF4D-93BE-DA19BA3AF5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338">
              <a:off x="2971" y="1434"/>
              <a:ext cx="454" cy="99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>
                <a:latin typeface="Calibri" panose="020F0502020204030204" pitchFamily="34" charset="0"/>
              </a:endParaRPr>
            </a:p>
          </p:txBody>
        </p:sp>
        <p:sp>
          <p:nvSpPr>
            <p:cNvPr id="39944" name="Line 14">
              <a:extLst>
                <a:ext uri="{FF2B5EF4-FFF2-40B4-BE49-F238E27FC236}">
                  <a16:creationId xmlns:a16="http://schemas.microsoft.com/office/drawing/2014/main" id="{8F05E1EE-6DB3-1F43-B659-E6F3DF5E13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4" y="1117"/>
              <a:ext cx="363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45" name="Line 15">
              <a:extLst>
                <a:ext uri="{FF2B5EF4-FFF2-40B4-BE49-F238E27FC236}">
                  <a16:creationId xmlns:a16="http://schemas.microsoft.com/office/drawing/2014/main" id="{C462DB21-768E-3F4B-AF4B-95D6462B1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2387"/>
              <a:ext cx="45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46" name="Line 16">
              <a:extLst>
                <a:ext uri="{FF2B5EF4-FFF2-40B4-BE49-F238E27FC236}">
                  <a16:creationId xmlns:a16="http://schemas.microsoft.com/office/drawing/2014/main" id="{1693CB38-C836-C849-A56C-5E186D68A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387"/>
              <a:ext cx="1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47" name="Line 17">
              <a:extLst>
                <a:ext uri="{FF2B5EF4-FFF2-40B4-BE49-F238E27FC236}">
                  <a16:creationId xmlns:a16="http://schemas.microsoft.com/office/drawing/2014/main" id="{13AB7251-EF08-D848-9FA3-33A9FBACC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1071"/>
              <a:ext cx="227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48" name="Line 18">
              <a:extLst>
                <a:ext uri="{FF2B5EF4-FFF2-40B4-BE49-F238E27FC236}">
                  <a16:creationId xmlns:a16="http://schemas.microsoft.com/office/drawing/2014/main" id="{967F71E0-5F56-BF46-B198-4F457A9A9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0" y="2976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949" name="Line 19">
              <a:extLst>
                <a:ext uri="{FF2B5EF4-FFF2-40B4-BE49-F238E27FC236}">
                  <a16:creationId xmlns:a16="http://schemas.microsoft.com/office/drawing/2014/main" id="{F851F3CC-5E6E-A44C-BB44-6A11DE9C8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3022"/>
              <a:ext cx="181" cy="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9939" name="Text Box 20">
            <a:extLst>
              <a:ext uri="{FF2B5EF4-FFF2-40B4-BE49-F238E27FC236}">
                <a16:creationId xmlns:a16="http://schemas.microsoft.com/office/drawing/2014/main" id="{8804BE75-1E31-1143-8966-49942A152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87325"/>
            <a:ext cx="8007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400" b="1">
                <a:latin typeface="Calibri" panose="020F0502020204030204" pitchFamily="34" charset="0"/>
              </a:rPr>
              <a:t>Det professionella mötet med respekt för autonomi </a:t>
            </a:r>
            <a:r>
              <a:rPr lang="sv-SE" altLang="sv-SE" sz="2400">
                <a:latin typeface="Calibri" panose="020F0502020204030204" pitchFamily="34" charset="0"/>
              </a:rPr>
              <a:t>(motiverande samtal)</a:t>
            </a:r>
            <a:endParaRPr lang="sv-SE" altLang="sv-SE" sz="2400" b="1">
              <a:latin typeface="Calibri" panose="020F0502020204030204" pitchFamily="34" charset="0"/>
            </a:endParaRPr>
          </a:p>
        </p:txBody>
      </p:sp>
      <p:sp>
        <p:nvSpPr>
          <p:cNvPr id="39940" name="Text Box 21">
            <a:extLst>
              <a:ext uri="{FF2B5EF4-FFF2-40B4-BE49-F238E27FC236}">
                <a16:creationId xmlns:a16="http://schemas.microsoft.com/office/drawing/2014/main" id="{F91C7F4C-781B-3848-B1B4-A4AAE0425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21388"/>
            <a:ext cx="201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000">
                <a:latin typeface="Calibri" panose="020F0502020204030204" pitchFamily="34" charset="0"/>
              </a:rPr>
              <a:t>Åsa Kadowaki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000">
                <a:latin typeface="Calibri" panose="020F0502020204030204" pitchFamily="34" charset="0"/>
              </a:rPr>
              <a:t>Specialist i allmän psykiatri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000">
                <a:latin typeface="Calibri" panose="020F0502020204030204" pitchFamily="34" charset="0"/>
              </a:rPr>
              <a:t>Leg KBT-psykoterapeut</a:t>
            </a:r>
          </a:p>
        </p:txBody>
      </p:sp>
      <p:sp>
        <p:nvSpPr>
          <p:cNvPr id="39941" name="textruta 23">
            <a:extLst>
              <a:ext uri="{FF2B5EF4-FFF2-40B4-BE49-F238E27FC236}">
                <a16:creationId xmlns:a16="http://schemas.microsoft.com/office/drawing/2014/main" id="{99F83981-99EB-CC42-9EA0-39C9C35B8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8" y="4160838"/>
            <a:ext cx="838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/>
              <a:t>Vägledande SAMARBETE</a:t>
            </a:r>
            <a:r>
              <a:rPr lang="sv-SE" altLang="sv-SE" sz="1800"/>
              <a:t>: kunna variera mellan att styra och följa, samtalsledaren tar ansvar för struktur och riktning i samtalet (agenda)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/>
              <a:t>Uppmärksamhet/personcentrering: </a:t>
            </a:r>
            <a:r>
              <a:rPr lang="sv-SE" altLang="sv-SE" sz="1800"/>
              <a:t>hur är situationen för den andre? Utforska och lyssna nyfiket med den andres bästa som mål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/>
              <a:t>Förmedla egenmakt och locka fram</a:t>
            </a:r>
            <a:r>
              <a:rPr lang="sv-SE" altLang="sv-SE" sz="1800"/>
              <a:t> egna goda skäl till förändring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/>
              <a:t>- </a:t>
            </a:r>
            <a:r>
              <a:rPr lang="sv-SE" altLang="sv-SE" sz="1800"/>
              <a:t>Stimulera förändringsprat och få till ett samtal om egen förmåga (”väcka”)</a:t>
            </a:r>
            <a:endParaRPr lang="sv-SE" altLang="sv-SE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b="1"/>
          </a:p>
        </p:txBody>
      </p:sp>
    </p:spTree>
    <p:extLst>
      <p:ext uri="{BB962C8B-B14F-4D97-AF65-F5344CB8AC3E}">
        <p14:creationId xmlns:p14="http://schemas.microsoft.com/office/powerpoint/2010/main" val="213176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51275" y="1916113"/>
            <a:ext cx="865188" cy="2665412"/>
            <a:chOff x="1973" y="1207"/>
            <a:chExt cx="544" cy="18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73" y="1207"/>
              <a:ext cx="544" cy="1814"/>
              <a:chOff x="1973" y="1207"/>
              <a:chExt cx="544" cy="1814"/>
            </a:xfrm>
          </p:grpSpPr>
          <p:sp>
            <p:nvSpPr>
              <p:cNvPr id="28688" name="Oval 4"/>
              <p:cNvSpPr>
                <a:spLocks noChangeArrowheads="1"/>
              </p:cNvSpPr>
              <p:nvPr/>
            </p:nvSpPr>
            <p:spPr bwMode="auto">
              <a:xfrm rot="247525">
                <a:off x="1973" y="1525"/>
                <a:ext cx="454" cy="998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89" name="Oval 5"/>
              <p:cNvSpPr>
                <a:spLocks noChangeArrowheads="1"/>
              </p:cNvSpPr>
              <p:nvPr/>
            </p:nvSpPr>
            <p:spPr bwMode="auto">
              <a:xfrm rot="2315167">
                <a:off x="2245" y="1207"/>
                <a:ext cx="272" cy="362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90" name="Line 6"/>
              <p:cNvSpPr>
                <a:spLocks noChangeShapeType="1"/>
              </p:cNvSpPr>
              <p:nvPr/>
            </p:nvSpPr>
            <p:spPr bwMode="auto">
              <a:xfrm rot="21437725" flipH="1">
                <a:off x="1973" y="2477"/>
                <a:ext cx="91" cy="5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rot="21439681" flipH="1">
                <a:off x="2155" y="2522"/>
                <a:ext cx="45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973" y="1842"/>
              <a:ext cx="544" cy="1225"/>
              <a:chOff x="1973" y="1842"/>
              <a:chExt cx="544" cy="1225"/>
            </a:xfrm>
          </p:grpSpPr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 rot="-159116">
                <a:off x="2427" y="1842"/>
                <a:ext cx="90" cy="4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5" name="Line 10"/>
              <p:cNvSpPr>
                <a:spLocks noChangeShapeType="1"/>
              </p:cNvSpPr>
              <p:nvPr/>
            </p:nvSpPr>
            <p:spPr bwMode="auto">
              <a:xfrm rot="21442622" flipH="1">
                <a:off x="2019" y="1842"/>
                <a:ext cx="9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6" name="Line 11"/>
              <p:cNvSpPr>
                <a:spLocks noChangeShapeType="1"/>
              </p:cNvSpPr>
              <p:nvPr/>
            </p:nvSpPr>
            <p:spPr bwMode="auto">
              <a:xfrm rot="-275934">
                <a:off x="1973" y="3021"/>
                <a:ext cx="182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7" name="Line 12"/>
              <p:cNvSpPr>
                <a:spLocks noChangeShapeType="1"/>
              </p:cNvSpPr>
              <p:nvPr/>
            </p:nvSpPr>
            <p:spPr bwMode="auto">
              <a:xfrm rot="-313748">
                <a:off x="2155" y="2976"/>
                <a:ext cx="181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28675" name="Rectangle 13"/>
          <p:cNvSpPr>
            <a:spLocks noChangeArrowheads="1"/>
          </p:cNvSpPr>
          <p:nvPr/>
        </p:nvSpPr>
        <p:spPr bwMode="auto">
          <a:xfrm>
            <a:off x="468313" y="0"/>
            <a:ext cx="82184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sz="2000" b="1" dirty="0">
                <a:latin typeface="Calibri" charset="0"/>
              </a:rPr>
              <a:t>En bedömning baserad på helhetssyn och kunskap om förstärkning av beteenden</a:t>
            </a:r>
          </a:p>
        </p:txBody>
      </p:sp>
      <p:sp>
        <p:nvSpPr>
          <p:cNvPr id="28676" name="Rectangle 14"/>
          <p:cNvSpPr>
            <a:spLocks noChangeArrowheads="1"/>
          </p:cNvSpPr>
          <p:nvPr/>
        </p:nvSpPr>
        <p:spPr bwMode="auto">
          <a:xfrm>
            <a:off x="5724525" y="685800"/>
            <a:ext cx="2663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457200" indent="-457200" algn="ctr"/>
            <a:r>
              <a:rPr lang="sv-SE" b="1" dirty="0">
                <a:latin typeface="Calibri" charset="0"/>
              </a:rPr>
              <a:t>Psykiatriskt syndrom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      Symptom – diagnos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Sjukdom?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AUTONOM?</a:t>
            </a:r>
          </a:p>
          <a:p>
            <a:pPr marL="457200" indent="-457200" algn="ctr"/>
            <a:endParaRPr lang="sv-SE" dirty="0">
              <a:latin typeface="Calibri" charset="0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1268413"/>
            <a:ext cx="360482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b="1" dirty="0">
                <a:latin typeface="Calibri" charset="0"/>
              </a:rPr>
              <a:t>Kropp: sjuk eller normala reaktioner?</a:t>
            </a:r>
          </a:p>
          <a:p>
            <a:r>
              <a:rPr lang="sv-SE" dirty="0">
                <a:latin typeface="Calibri" charset="0"/>
              </a:rPr>
              <a:t>Där allting känns…och tolkas av hjärnan </a:t>
            </a:r>
          </a:p>
          <a:p>
            <a:r>
              <a:rPr lang="sv-SE" dirty="0" err="1">
                <a:latin typeface="Calibri" charset="0"/>
              </a:rPr>
              <a:t>Sympaticus</a:t>
            </a:r>
            <a:r>
              <a:rPr lang="sv-SE" dirty="0">
                <a:latin typeface="Calibri" charset="0"/>
              </a:rPr>
              <a:t>/</a:t>
            </a:r>
            <a:r>
              <a:rPr lang="sv-SE" dirty="0" err="1">
                <a:latin typeface="Calibri" charset="0"/>
              </a:rPr>
              <a:t>parasympaticus</a:t>
            </a:r>
            <a:endParaRPr lang="sv-SE" dirty="0">
              <a:latin typeface="Calibri" charset="0"/>
            </a:endParaRPr>
          </a:p>
          <a:p>
            <a:r>
              <a:rPr lang="sv-SE" dirty="0">
                <a:latin typeface="Calibri" charset="0"/>
              </a:rPr>
              <a:t>Mediciner, diagnoser</a:t>
            </a:r>
          </a:p>
          <a:p>
            <a:r>
              <a:rPr lang="sv-SE" dirty="0" err="1">
                <a:latin typeface="Calibri" charset="0"/>
              </a:rPr>
              <a:t>Hälso</a:t>
            </a:r>
            <a:r>
              <a:rPr lang="sv-SE" dirty="0">
                <a:latin typeface="Calibri" charset="0"/>
              </a:rPr>
              <a:t>/ohälsobeteenden</a:t>
            </a:r>
          </a:p>
          <a:p>
            <a:endParaRPr lang="sv-SE" dirty="0">
              <a:latin typeface="Calibri" charset="0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684213" y="5013325"/>
            <a:ext cx="26638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Socialt</a:t>
            </a:r>
          </a:p>
          <a:p>
            <a:pPr algn="ctr"/>
            <a:r>
              <a:rPr lang="sv-SE" dirty="0">
                <a:latin typeface="Calibri" charset="0"/>
              </a:rPr>
              <a:t>Miljön</a:t>
            </a:r>
          </a:p>
          <a:p>
            <a:pPr algn="ctr"/>
            <a:r>
              <a:rPr lang="sv-SE" dirty="0">
                <a:latin typeface="Calibri" charset="0"/>
              </a:rPr>
              <a:t>Uppväxt – livshändelser</a:t>
            </a:r>
          </a:p>
          <a:p>
            <a:pPr algn="ctr"/>
            <a:r>
              <a:rPr lang="sv-SE" dirty="0">
                <a:latin typeface="Calibri" charset="0"/>
              </a:rPr>
              <a:t>Pågående </a:t>
            </a:r>
            <a:r>
              <a:rPr lang="sv-SE" dirty="0" err="1">
                <a:latin typeface="Calibri" charset="0"/>
              </a:rPr>
              <a:t>stressorer</a:t>
            </a:r>
            <a:endParaRPr lang="sv-SE" dirty="0">
              <a:latin typeface="Calibri" charset="0"/>
            </a:endParaRPr>
          </a:p>
          <a:p>
            <a:pPr algn="ctr"/>
            <a:r>
              <a:rPr lang="sv-SE" dirty="0">
                <a:latin typeface="Calibri" charset="0"/>
              </a:rPr>
              <a:t>Resurser</a:t>
            </a:r>
          </a:p>
        </p:txBody>
      </p:sp>
      <p:sp>
        <p:nvSpPr>
          <p:cNvPr id="28679" name="Rectangle 17"/>
          <p:cNvSpPr>
            <a:spLocks noChangeArrowheads="1"/>
          </p:cNvSpPr>
          <p:nvPr/>
        </p:nvSpPr>
        <p:spPr bwMode="auto">
          <a:xfrm>
            <a:off x="5562600" y="44196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 Personlighet </a:t>
            </a:r>
          </a:p>
          <a:p>
            <a:pPr algn="ctr"/>
            <a:r>
              <a:rPr lang="sv-SE" dirty="0">
                <a:latin typeface="Calibri" charset="0"/>
              </a:rPr>
              <a:t>Reaktivitet och färdigheter</a:t>
            </a:r>
          </a:p>
          <a:p>
            <a:pPr algn="ctr"/>
            <a:r>
              <a:rPr lang="sv-SE" dirty="0">
                <a:latin typeface="Calibri" charset="0"/>
              </a:rPr>
              <a:t>Tankemönster, känsloregister, </a:t>
            </a:r>
          </a:p>
          <a:p>
            <a:pPr algn="ctr"/>
            <a:r>
              <a:rPr lang="sv-SE" dirty="0">
                <a:latin typeface="Calibri" charset="0"/>
              </a:rPr>
              <a:t>Relationsmönster</a:t>
            </a:r>
          </a:p>
          <a:p>
            <a:pPr algn="ctr"/>
            <a:r>
              <a:rPr lang="sv-SE" dirty="0">
                <a:latin typeface="Calibri" charset="0"/>
              </a:rPr>
              <a:t>Impulskontroll</a:t>
            </a:r>
          </a:p>
          <a:p>
            <a:pPr algn="ctr"/>
            <a:r>
              <a:rPr lang="sv-SE" dirty="0" err="1">
                <a:latin typeface="Calibri" charset="0"/>
              </a:rPr>
              <a:t>copingstrategier</a:t>
            </a:r>
            <a:endParaRPr lang="sv-SE" dirty="0">
              <a:latin typeface="Calibri" charset="0"/>
            </a:endParaRPr>
          </a:p>
        </p:txBody>
      </p:sp>
      <p:sp>
        <p:nvSpPr>
          <p:cNvPr id="28680" name="Rectangle 18"/>
          <p:cNvSpPr>
            <a:spLocks noChangeArrowheads="1"/>
          </p:cNvSpPr>
          <p:nvPr/>
        </p:nvSpPr>
        <p:spPr bwMode="auto">
          <a:xfrm>
            <a:off x="3132138" y="5734050"/>
            <a:ext cx="2663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>
                <a:latin typeface="Calibri" charset="0"/>
              </a:rPr>
              <a:t> </a:t>
            </a:r>
          </a:p>
        </p:txBody>
      </p:sp>
      <p:sp>
        <p:nvSpPr>
          <p:cNvPr id="28681" name="Rectangle 19"/>
          <p:cNvSpPr>
            <a:spLocks noChangeArrowheads="1"/>
          </p:cNvSpPr>
          <p:nvPr/>
        </p:nvSpPr>
        <p:spPr bwMode="auto">
          <a:xfrm>
            <a:off x="179388" y="6165850"/>
            <a:ext cx="192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900">
                <a:latin typeface="Calibri" charset="0"/>
              </a:rPr>
              <a:t>Åsa Kadowaki</a:t>
            </a:r>
          </a:p>
          <a:p>
            <a:r>
              <a:rPr lang="sv-SE" sz="900">
                <a:latin typeface="Calibri" charset="0"/>
              </a:rPr>
              <a:t>Specialist i allmän psykiatri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132138" y="3799215"/>
            <a:ext cx="3299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latin typeface="Bookman Old Style"/>
                <a:cs typeface="Bookman Old Style"/>
              </a:rPr>
              <a:t>”Stressad, utmattad, värk, kan inte sova”</a:t>
            </a:r>
          </a:p>
        </p:txBody>
      </p:sp>
    </p:spTree>
    <p:extLst>
      <p:ext uri="{BB962C8B-B14F-4D97-AF65-F5344CB8AC3E}">
        <p14:creationId xmlns:p14="http://schemas.microsoft.com/office/powerpoint/2010/main" val="228724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>
            <a:extLst>
              <a:ext uri="{FF2B5EF4-FFF2-40B4-BE49-F238E27FC236}">
                <a16:creationId xmlns:a16="http://schemas.microsoft.com/office/drawing/2014/main" id="{EA55AC95-C289-E64E-AD35-D725CB31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73138" y="274638"/>
            <a:ext cx="10421938" cy="1143000"/>
          </a:xfrm>
        </p:spPr>
        <p:txBody>
          <a:bodyPr/>
          <a:lstStyle/>
          <a:p>
            <a:r>
              <a:rPr lang="sv-SE" altLang="sv-SE" sz="3300" b="1">
                <a:ea typeface="ＭＳ Ｐゴシック" panose="020B0600070205080204" pitchFamily="34" charset="-128"/>
              </a:rPr>
              <a:t>  Språket igen</a:t>
            </a:r>
            <a:br>
              <a:rPr lang="sv-SE" altLang="sv-SE" sz="3300" b="1">
                <a:ea typeface="ＭＳ Ｐゴシック" panose="020B0600070205080204" pitchFamily="34" charset="-128"/>
              </a:rPr>
            </a:br>
            <a:r>
              <a:rPr lang="sv-SE" altLang="sv-SE" sz="3300" b="1">
                <a:ea typeface="ＭＳ Ｐゴシック" panose="020B0600070205080204" pitchFamily="34" charset="-128"/>
              </a:rPr>
              <a:t>    </a:t>
            </a:r>
            <a:r>
              <a:rPr lang="sv-SE" altLang="sv-SE" sz="2700" b="1">
                <a:ea typeface="ＭＳ Ｐゴシック" panose="020B0600070205080204" pitchFamily="34" charset="-128"/>
              </a:rPr>
              <a:t>Psyket när jag var ung                 Psyket hos unga idag   </a:t>
            </a:r>
          </a:p>
        </p:txBody>
      </p:sp>
      <p:sp>
        <p:nvSpPr>
          <p:cNvPr id="26626" name="Platshållare för innehåll 2">
            <a:extLst>
              <a:ext uri="{FF2B5EF4-FFF2-40B4-BE49-F238E27FC236}">
                <a16:creationId xmlns:a16="http://schemas.microsoft.com/office/drawing/2014/main" id="{E17DDF44-9182-E44D-BEC8-00F299674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449388"/>
            <a:ext cx="4038600" cy="4525962"/>
          </a:xfrm>
        </p:spPr>
        <p:txBody>
          <a:bodyPr>
            <a:normAutofit fontScale="92500" lnSpcReduction="10000"/>
          </a:bodyPr>
          <a:lstStyle/>
          <a:p>
            <a:r>
              <a:rPr lang="sv-SE" altLang="sv-SE">
                <a:ea typeface="ＭＳ Ｐゴシック" panose="020B0600070205080204" pitchFamily="34" charset="-128"/>
              </a:rPr>
              <a:t>Nervös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Orolig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Osäker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Ledsen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Olycklig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Myror i byxorna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Ointresserad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Tonåring (utvecklingskris)</a:t>
            </a:r>
          </a:p>
        </p:txBody>
      </p:sp>
      <p:sp>
        <p:nvSpPr>
          <p:cNvPr id="26627" name="Platshållare för innehåll 3">
            <a:extLst>
              <a:ext uri="{FF2B5EF4-FFF2-40B4-BE49-F238E27FC236}">
                <a16:creationId xmlns:a16="http://schemas.microsoft.com/office/drawing/2014/main" id="{897FC0BE-0ED0-144E-9C5B-2B075DD076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altLang="sv-SE">
                <a:ea typeface="ＭＳ Ｐゴシック" panose="020B0600070205080204" pitchFamily="34" charset="-128"/>
              </a:rPr>
              <a:t>Stressad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Panik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Prestationsångest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Deppig, deprimerad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Kränkt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ADHD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Koncentrations-svårigheter</a:t>
            </a:r>
          </a:p>
          <a:p>
            <a:r>
              <a:rPr lang="sv-SE" altLang="sv-SE">
                <a:ea typeface="ＭＳ Ｐゴシック" panose="020B0600070205080204" pitchFamily="34" charset="-128"/>
              </a:rPr>
              <a:t>Utmattad</a:t>
            </a:r>
          </a:p>
          <a:p>
            <a:pPr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”Jag har psykisk ohälsa”</a:t>
            </a:r>
          </a:p>
        </p:txBody>
      </p:sp>
    </p:spTree>
    <p:extLst>
      <p:ext uri="{BB962C8B-B14F-4D97-AF65-F5344CB8AC3E}">
        <p14:creationId xmlns:p14="http://schemas.microsoft.com/office/powerpoint/2010/main" val="2384958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ubrik 1"/>
          <p:cNvSpPr>
            <a:spLocks noGrp="1"/>
          </p:cNvSpPr>
          <p:nvPr>
            <p:ph type="title"/>
          </p:nvPr>
        </p:nvSpPr>
        <p:spPr>
          <a:xfrm>
            <a:off x="0" y="391998"/>
            <a:ext cx="9144000" cy="747827"/>
          </a:xfrm>
        </p:spPr>
        <p:txBody>
          <a:bodyPr>
            <a:normAutofit fontScale="90000"/>
          </a:bodyPr>
          <a:lstStyle/>
          <a:p>
            <a:r>
              <a:rPr lang="sv-SE" dirty="0"/>
              <a:t>Att </a:t>
            </a:r>
            <a:r>
              <a:rPr lang="sv-SE" dirty="0">
                <a:latin typeface="Bookman Old Style"/>
                <a:cs typeface="Bookman Old Style"/>
              </a:rPr>
              <a:t>göra </a:t>
            </a:r>
            <a:r>
              <a:rPr lang="sv-SE" b="1" dirty="0">
                <a:latin typeface="Bookman Old Style"/>
                <a:cs typeface="Bookman Old Style"/>
              </a:rPr>
              <a:t>bedömningar</a:t>
            </a:r>
            <a:r>
              <a:rPr lang="sv-SE" dirty="0">
                <a:latin typeface="Bookman Old Style"/>
                <a:cs typeface="Bookman Old Style"/>
              </a:rPr>
              <a:t> och ta </a:t>
            </a:r>
            <a:r>
              <a:rPr lang="sv-SE" b="1" dirty="0">
                <a:latin typeface="Bookman Old Style"/>
                <a:cs typeface="Bookman Old Style"/>
              </a:rPr>
              <a:t>beslut</a:t>
            </a:r>
            <a:r>
              <a:rPr lang="sv-SE" dirty="0">
                <a:latin typeface="Bookman Old Style"/>
                <a:cs typeface="Bookman Old Style"/>
              </a:rPr>
              <a:t> </a:t>
            </a:r>
            <a:r>
              <a:rPr lang="sv-SE" dirty="0"/>
              <a:t>är inte att köra över någon</a:t>
            </a:r>
          </a:p>
        </p:txBody>
      </p:sp>
      <p:sp>
        <p:nvSpPr>
          <p:cNvPr id="2867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1589"/>
            <a:ext cx="8229600" cy="497641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Du har som behandlare det yttersta ansvaret för diagnostik och följande beslut/åtgärder. Det måsta förvaltas.</a:t>
            </a:r>
          </a:p>
          <a:p>
            <a:r>
              <a:rPr lang="sv-SE" dirty="0"/>
              <a:t>Återgå till det basala – vad är det jag ska göra här? Vad är det jag inte ska göra – och varför.</a:t>
            </a:r>
          </a:p>
          <a:p>
            <a:pPr>
              <a:buFont typeface="Arial" charset="0"/>
              <a:buNone/>
            </a:pPr>
            <a:r>
              <a:rPr lang="sv-SE" dirty="0"/>
              <a:t>- Använda ändamålsenliga beteenden: Vad är det jag behandlar och kommer det bli bättre av min åtgärd? Om man aldrig har varit sjuk är det svårt att bli </a:t>
            </a:r>
            <a:r>
              <a:rPr lang="sv-SE" dirty="0" err="1"/>
              <a:t>frisk…det</a:t>
            </a:r>
            <a:r>
              <a:rPr lang="sv-SE" dirty="0"/>
              <a:t> är den verkliga faran med medikalisering. Agerar jag utifrån </a:t>
            </a:r>
            <a:r>
              <a:rPr lang="sv-SE" b="1" dirty="0"/>
              <a:t>kompetens eller impuls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9504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Ångest?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95130" cy="4525963"/>
          </a:xfrm>
        </p:spPr>
        <p:txBody>
          <a:bodyPr>
            <a:normAutofit fontScale="92500"/>
          </a:bodyPr>
          <a:lstStyle/>
          <a:p>
            <a:r>
              <a:rPr lang="sv-SE" dirty="0"/>
              <a:t>Exempel på yttre eller inre </a:t>
            </a:r>
            <a:r>
              <a:rPr lang="sv-SE" b="1" dirty="0" err="1"/>
              <a:t>trigger</a:t>
            </a:r>
            <a:r>
              <a:rPr lang="sv-SE" dirty="0"/>
              <a:t>:</a:t>
            </a:r>
          </a:p>
          <a:p>
            <a:pPr>
              <a:buNone/>
            </a:pPr>
            <a:r>
              <a:rPr lang="sv-SE" b="1" dirty="0"/>
              <a:t>Social fobi </a:t>
            </a:r>
            <a:r>
              <a:rPr lang="sv-SE" dirty="0"/>
              <a:t>– sociala sammanhang</a:t>
            </a:r>
          </a:p>
          <a:p>
            <a:pPr>
              <a:buNone/>
            </a:pPr>
            <a:r>
              <a:rPr lang="sv-SE" b="1" dirty="0"/>
              <a:t>PTSD</a:t>
            </a:r>
            <a:r>
              <a:rPr lang="sv-SE" dirty="0"/>
              <a:t> – minnen, associationer, platser, människor</a:t>
            </a:r>
          </a:p>
          <a:p>
            <a:pPr>
              <a:buNone/>
            </a:pPr>
            <a:r>
              <a:rPr lang="sv-SE" b="1" dirty="0"/>
              <a:t>PÅ – </a:t>
            </a:r>
            <a:r>
              <a:rPr lang="sv-SE" dirty="0"/>
              <a:t>inre sensationer</a:t>
            </a:r>
          </a:p>
          <a:p>
            <a:pPr>
              <a:buNone/>
            </a:pPr>
            <a:r>
              <a:rPr lang="sv-SE" b="1" dirty="0"/>
              <a:t>Agorafobi – </a:t>
            </a:r>
            <a:r>
              <a:rPr lang="sv-SE" dirty="0"/>
              <a:t>platser/inte kunna ta sig därifrån</a:t>
            </a:r>
          </a:p>
          <a:p>
            <a:pPr>
              <a:buNone/>
            </a:pPr>
            <a:r>
              <a:rPr lang="sv-SE" b="1" dirty="0"/>
              <a:t>GAD – </a:t>
            </a:r>
            <a:r>
              <a:rPr lang="sv-SE" dirty="0"/>
              <a:t>kontrollförlust (?) – rädsla för framtiden</a:t>
            </a:r>
          </a:p>
          <a:p>
            <a:pPr>
              <a:buNone/>
            </a:pPr>
            <a:r>
              <a:rPr lang="sv-SE" b="1" dirty="0"/>
              <a:t>OCD – </a:t>
            </a:r>
            <a:r>
              <a:rPr lang="sv-SE" dirty="0"/>
              <a:t>betingade eller obetingade stimuli enligt tema</a:t>
            </a:r>
          </a:p>
          <a:p>
            <a:pPr>
              <a:buNone/>
            </a:pPr>
            <a:r>
              <a:rPr lang="sv-SE" b="1" dirty="0"/>
              <a:t>Specifik fobi – </a:t>
            </a:r>
            <a:r>
              <a:rPr lang="sv-SE" dirty="0"/>
              <a:t>blod, sprutor, spindlar…</a:t>
            </a:r>
            <a:endParaRPr lang="sv-SE" b="1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sv-SE" sz="2400" b="1">
                <a:ea typeface="ＭＳ Ｐゴシック" pitchFamily="-111" charset="-128"/>
                <a:cs typeface="ＭＳ Ｐゴシック" pitchFamily="-111" charset="-128"/>
              </a:rPr>
              <a:t>Litteraturtips!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2"/>
            <a:ext cx="8229600" cy="55895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sv-SE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endParaRPr lang="sv-SE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sv-SE" sz="2400" b="1" dirty="0">
                <a:ea typeface="ＭＳ Ｐゴシック" pitchFamily="-111" charset="-128"/>
                <a:cs typeface="ＭＳ Ｐゴシック" pitchFamily="-111" charset="-128"/>
              </a:rPr>
              <a:t>Harris, Russ</a:t>
            </a: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. Lyckofällan (för behandlare: ACT helt enkelt)</a:t>
            </a:r>
          </a:p>
          <a:p>
            <a:pPr eaLnBrk="1" hangingPunct="1">
              <a:lnSpc>
                <a:spcPct val="80000"/>
              </a:lnSpc>
            </a:pPr>
            <a:endParaRPr lang="sv-SE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sv-SE" sz="2400" b="1" dirty="0">
                <a:ea typeface="ＭＳ Ｐゴシック" pitchFamily="-111" charset="-128"/>
                <a:cs typeface="ＭＳ Ｐゴシック" pitchFamily="-111" charset="-128"/>
              </a:rPr>
              <a:t>Titti Holmer: </a:t>
            </a: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Lycka NU</a:t>
            </a:r>
          </a:p>
          <a:p>
            <a:pPr eaLnBrk="1" hangingPunct="1">
              <a:lnSpc>
                <a:spcPct val="80000"/>
              </a:lnSpc>
            </a:pPr>
            <a:endParaRPr lang="sv-SE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sv-SE" sz="2400" b="1" dirty="0">
                <a:ea typeface="ＭＳ Ｐゴシック" pitchFamily="-111" charset="-128"/>
                <a:cs typeface="ＭＳ Ｐゴシック" pitchFamily="-111" charset="-128"/>
              </a:rPr>
              <a:t>Fredrik </a:t>
            </a:r>
            <a:r>
              <a:rPr lang="sv-SE" sz="2400" b="1" dirty="0" err="1">
                <a:ea typeface="ＭＳ Ｐゴシック" pitchFamily="-111" charset="-128"/>
                <a:cs typeface="ＭＳ Ｐゴシック" pitchFamily="-111" charset="-128"/>
              </a:rPr>
              <a:t>Livheim</a:t>
            </a:r>
            <a:r>
              <a:rPr lang="sv-SE" sz="2400" b="1" dirty="0">
                <a:ea typeface="ＭＳ Ｐゴシック" pitchFamily="-111" charset="-128"/>
                <a:cs typeface="ＭＳ Ｐゴシック" pitchFamily="-111" charset="-128"/>
              </a:rPr>
              <a:t> m.fl. </a:t>
            </a: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Tid att leva</a:t>
            </a:r>
          </a:p>
          <a:p>
            <a:pPr eaLnBrk="1" hangingPunct="1">
              <a:lnSpc>
                <a:spcPct val="80000"/>
              </a:lnSpc>
            </a:pPr>
            <a:endParaRPr lang="sv-SE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sv-SE" sz="2400" b="1" dirty="0">
                <a:ea typeface="ＭＳ Ｐゴシック" pitchFamily="-111" charset="-128"/>
                <a:cs typeface="ＭＳ Ｐゴシック" pitchFamily="-111" charset="-128"/>
              </a:rPr>
              <a:t>Rickard Wicksell. </a:t>
            </a: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Att leva med smärta</a:t>
            </a:r>
          </a:p>
          <a:p>
            <a:pPr eaLnBrk="1" hangingPunct="1">
              <a:lnSpc>
                <a:spcPct val="80000"/>
              </a:lnSpc>
            </a:pPr>
            <a:endParaRPr lang="sv-SE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sv-SE" sz="24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      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sv-SE" sz="2400" dirty="0">
                <a:ea typeface="ＭＳ Ｐゴシック" pitchFamily="-111" charset="-128"/>
                <a:cs typeface="ＭＳ Ｐゴシック" pitchFamily="-111" charset="-128"/>
              </a:rPr>
              <a:t>                  </a:t>
            </a:r>
            <a:r>
              <a:rPr lang="sv-SE" sz="3600" b="1" dirty="0">
                <a:ea typeface="ＭＳ Ｐゴシック" pitchFamily="-111" charset="-128"/>
                <a:cs typeface="ＭＳ Ｐゴシック" pitchFamily="-111" charset="-128"/>
              </a:rPr>
              <a:t>OBS! </a:t>
            </a:r>
            <a:r>
              <a:rPr lang="sv-SE" sz="3459" dirty="0" err="1">
                <a:ea typeface="ＭＳ Ｐゴシック" pitchFamily="-111" charset="-128"/>
                <a:cs typeface="ＭＳ Ｐゴシック" pitchFamily="-111" charset="-128"/>
              </a:rPr>
              <a:t>www.viktigtpariktigt.nu</a:t>
            </a:r>
            <a:endParaRPr lang="sv-SE" sz="3459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Ångest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Automatisk respons</a:t>
            </a:r>
          </a:p>
          <a:p>
            <a:pPr>
              <a:buFontTx/>
              <a:buChar char="-"/>
            </a:pPr>
            <a:r>
              <a:rPr lang="sv-SE" dirty="0"/>
              <a:t>Katastroftankar</a:t>
            </a:r>
          </a:p>
          <a:p>
            <a:pPr>
              <a:buFontTx/>
              <a:buChar char="-"/>
            </a:pPr>
            <a:r>
              <a:rPr lang="sv-SE" dirty="0"/>
              <a:t>Negativt laddad affekt: rädsla, skam, nedstämdhet</a:t>
            </a:r>
          </a:p>
          <a:p>
            <a:pPr>
              <a:buFontTx/>
              <a:buChar char="-"/>
            </a:pPr>
            <a:r>
              <a:rPr lang="sv-SE" dirty="0"/>
              <a:t>Associationer till tidigare hot (</a:t>
            </a:r>
            <a:r>
              <a:rPr lang="sv-SE" dirty="0" err="1"/>
              <a:t>triggers</a:t>
            </a:r>
            <a:r>
              <a:rPr lang="sv-SE" dirty="0"/>
              <a:t>) eller möjliga förlopp i nuet</a:t>
            </a:r>
          </a:p>
          <a:p>
            <a:pPr>
              <a:buFontTx/>
              <a:buChar char="-"/>
            </a:pPr>
            <a:r>
              <a:rPr lang="sv-SE" dirty="0"/>
              <a:t>Minnesbilder</a:t>
            </a:r>
          </a:p>
          <a:p>
            <a:pPr>
              <a:buFontTx/>
              <a:buChar char="-"/>
            </a:pPr>
            <a:r>
              <a:rPr lang="sv-SE" dirty="0" err="1"/>
              <a:t>Sympaticuspåslag</a:t>
            </a:r>
            <a:endParaRPr lang="sv-S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>
                <a:ea typeface="ＭＳ Ｐゴシック" pitchFamily="-111" charset="-128"/>
                <a:cs typeface="ＭＳ Ｐゴシック" pitchFamily="-111" charset="-128"/>
              </a:rPr>
              <a:t>Hotberedskap-</a:t>
            </a:r>
            <a:r>
              <a:rPr lang="sv-SE" dirty="0">
                <a:ea typeface="ＭＳ Ｐゴシック" pitchFamily="-111" charset="-128"/>
                <a:cs typeface="ＭＳ Ｐゴシック" pitchFamily="-111" charset="-128"/>
              </a:rPr>
              <a:t> vårt överlevnadssystem</a:t>
            </a:r>
          </a:p>
        </p:txBody>
      </p:sp>
      <p:sp>
        <p:nvSpPr>
          <p:cNvPr id="1945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sv-SE" b="1" dirty="0">
                <a:ea typeface="ＭＳ Ｐゴシック" pitchFamily="-111" charset="-128"/>
                <a:cs typeface="ＭＳ Ｐゴシック" pitchFamily="-111" charset="-128"/>
              </a:rPr>
              <a:t>Det osympatiska </a:t>
            </a:r>
            <a:r>
              <a:rPr lang="sv-SE" b="1" dirty="0" err="1">
                <a:ea typeface="ＭＳ Ｐゴシック" pitchFamily="-111" charset="-128"/>
                <a:cs typeface="ＭＳ Ｐゴシック" pitchFamily="-111" charset="-128"/>
              </a:rPr>
              <a:t>sympaticussystemet</a:t>
            </a:r>
            <a:r>
              <a:rPr lang="sv-SE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sv-SE" dirty="0">
                <a:ea typeface="ＭＳ Ｐゴシック" pitchFamily="-111" charset="-128"/>
                <a:cs typeface="ＭＳ Ｐゴシック" pitchFamily="-111" charset="-128"/>
              </a:rPr>
              <a:t>(fight/flight): frånvarokänsla, minskad koncentration, yrsel, illamående, synpåverkan, tinnitus, torr i munnen, tryck runt halsen, andnöd, smärta, hjärtklappning, tryck i bröstet, orolig </a:t>
            </a:r>
            <a:r>
              <a:rPr lang="sv-SE" dirty="0" err="1">
                <a:ea typeface="ＭＳ Ｐゴシック" pitchFamily="-111" charset="-128"/>
                <a:cs typeface="ＭＳ Ｐゴシック" pitchFamily="-111" charset="-128"/>
              </a:rPr>
              <a:t>mage(lös-hård</a:t>
            </a:r>
            <a:r>
              <a:rPr lang="sv-SE" dirty="0">
                <a:ea typeface="ＭＳ Ｐゴシック" pitchFamily="-111" charset="-128"/>
                <a:cs typeface="ＭＳ Ｐゴシック" pitchFamily="-111" charset="-128"/>
              </a:rPr>
              <a:t>, buller/körningar), tyngdkänsla i benen, pirrningar, strålningar och domningar i extremiteterna, kalla händer och fötter</a:t>
            </a:r>
          </a:p>
          <a:p>
            <a:pPr>
              <a:buFont typeface="Arial" pitchFamily="-111" charset="0"/>
              <a:buNone/>
            </a:pPr>
            <a:r>
              <a:rPr lang="sv-SE" dirty="0">
                <a:ea typeface="ＭＳ Ｐゴシック" pitchFamily="-111" charset="-128"/>
                <a:cs typeface="ＭＳ Ｐゴシック" pitchFamily="-111" charset="-128"/>
              </a:rPr>
              <a:t>mm….132 symptom rapporterade….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FIGHT/FLIGHT-impulser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v-SE" dirty="0"/>
              <a:t>Blir beteenden med målat att säkra överlevnad och spara energi. Problemet är att detta automatiska system inte kan skilja på reella dödshot och ”egohot”. Det används också vid all prestation…</a:t>
            </a:r>
          </a:p>
          <a:p>
            <a:pPr>
              <a:buNone/>
            </a:pPr>
            <a:r>
              <a:rPr lang="sv-SE" dirty="0"/>
              <a:t>Representerar passiv </a:t>
            </a:r>
            <a:r>
              <a:rPr lang="sv-SE" dirty="0" err="1"/>
              <a:t>coping</a:t>
            </a:r>
            <a:r>
              <a:rPr lang="sv-SE" dirty="0"/>
              <a:t> som fungerar kortsiktigt men vidmakthåller problematiken över tid.</a:t>
            </a:r>
          </a:p>
          <a:p>
            <a:pPr>
              <a:buNone/>
            </a:pPr>
            <a:r>
              <a:rPr lang="sv-SE" dirty="0"/>
              <a:t>Säkerhetsbeteenden </a:t>
            </a:r>
            <a:r>
              <a:rPr lang="sv-SE" dirty="0" err="1"/>
              <a:t>sensitiserar</a:t>
            </a:r>
            <a:r>
              <a:rPr lang="sv-SE" dirty="0"/>
              <a:t> dessutom hjärnan för det som vill undvikas – ”</a:t>
            </a:r>
            <a:r>
              <a:rPr lang="sv-SE" dirty="0" err="1"/>
              <a:t>wind</a:t>
            </a:r>
            <a:r>
              <a:rPr lang="sv-SE" dirty="0"/>
              <a:t> up</a:t>
            </a:r>
            <a:r>
              <a:rPr lang="sv-SE"/>
              <a:t>”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Säkerhetsbeteenden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8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b="1" dirty="0"/>
              <a:t>Social fobi – </a:t>
            </a:r>
            <a:r>
              <a:rPr lang="sv-SE" dirty="0"/>
              <a:t>höghalsat, halvfylld kopp, hålla med båda händerna</a:t>
            </a:r>
          </a:p>
          <a:p>
            <a:pPr>
              <a:buNone/>
            </a:pPr>
            <a:r>
              <a:rPr lang="sv-SE" b="1" dirty="0"/>
              <a:t>OCD – </a:t>
            </a:r>
            <a:r>
              <a:rPr lang="sv-SE" dirty="0"/>
              <a:t>göra en gång </a:t>
            </a:r>
            <a:r>
              <a:rPr lang="sv-SE" dirty="0" err="1"/>
              <a:t>till…(spis</a:t>
            </a:r>
            <a:r>
              <a:rPr lang="sv-SE" dirty="0"/>
              <a:t>, handtvätt, räkna, återförsäkringsfrågor)</a:t>
            </a:r>
          </a:p>
          <a:p>
            <a:pPr>
              <a:buNone/>
            </a:pPr>
            <a:r>
              <a:rPr lang="sv-SE" b="1" dirty="0"/>
              <a:t>PÅ –</a:t>
            </a:r>
            <a:r>
              <a:rPr lang="sv-SE" dirty="0"/>
              <a:t> söka sjukvård för kroppslig undersökning, undvika </a:t>
            </a:r>
            <a:r>
              <a:rPr lang="sv-SE" dirty="0" err="1"/>
              <a:t>stressorer/dra</a:t>
            </a:r>
            <a:r>
              <a:rPr lang="sv-SE" dirty="0"/>
              <a:t> sig undan</a:t>
            </a:r>
          </a:p>
          <a:p>
            <a:pPr>
              <a:buNone/>
            </a:pPr>
            <a:r>
              <a:rPr lang="sv-SE" b="1" dirty="0"/>
              <a:t>Agorafobi – </a:t>
            </a:r>
            <a:r>
              <a:rPr lang="sv-SE" dirty="0"/>
              <a:t>sitta ytterst, längst bak, gå eller cykla istället för att ta bussen</a:t>
            </a:r>
          </a:p>
          <a:p>
            <a:pPr>
              <a:buNone/>
            </a:pPr>
            <a:r>
              <a:rPr lang="sv-SE" b="1" dirty="0"/>
              <a:t>PTSD – </a:t>
            </a:r>
            <a:r>
              <a:rPr lang="sv-SE" dirty="0"/>
              <a:t>ha någon med sig, titta bakåt, undvika vissa miljöer</a:t>
            </a:r>
          </a:p>
          <a:p>
            <a:pPr>
              <a:buNone/>
            </a:pPr>
            <a:r>
              <a:rPr lang="sv-SE" b="1" dirty="0"/>
              <a:t>GAD – </a:t>
            </a:r>
            <a:r>
              <a:rPr lang="sv-SE" dirty="0"/>
              <a:t>älta tyst och öppet med andra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Ångestsyndromen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Är inte sjukdomar utan resultatet av undvikande som strategi </a:t>
            </a:r>
          </a:p>
          <a:p>
            <a:endParaRPr lang="sv-SE" dirty="0"/>
          </a:p>
          <a:p>
            <a:r>
              <a:rPr lang="sv-SE" dirty="0"/>
              <a:t>All beteendemedicinsk behandling av ångest, innebär förutom </a:t>
            </a:r>
            <a:r>
              <a:rPr lang="sv-SE" dirty="0" err="1"/>
              <a:t>psykoedukation</a:t>
            </a:r>
            <a:r>
              <a:rPr lang="sv-SE" dirty="0"/>
              <a:t>, </a:t>
            </a:r>
            <a:r>
              <a:rPr lang="sv-SE" b="1" dirty="0"/>
              <a:t>exponering för det man brukar undvika=gör tvärt om!</a:t>
            </a:r>
          </a:p>
          <a:p>
            <a:r>
              <a:rPr lang="sv-SE" dirty="0"/>
              <a:t>Det innebär initial </a:t>
            </a:r>
            <a:r>
              <a:rPr lang="sv-SE" b="1" dirty="0"/>
              <a:t>symptomstegring – ”det får kosta”         </a:t>
            </a:r>
            <a:r>
              <a:rPr lang="sv-SE" b="1" dirty="0">
                <a:sym typeface="Wingdings"/>
              </a:rPr>
              <a:t> </a:t>
            </a:r>
            <a:r>
              <a:rPr lang="sv-SE" dirty="0">
                <a:sym typeface="Wingdings"/>
              </a:rPr>
              <a:t>(Hej ångest!)</a:t>
            </a:r>
            <a:endParaRPr lang="sv-S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Depression är </a:t>
            </a:r>
            <a:r>
              <a:rPr lang="sv-SE"/>
              <a:t>ofta understimulering</a:t>
            </a:r>
          </a:p>
        </p:txBody>
      </p:sp>
      <p:sp>
        <p:nvSpPr>
          <p:cNvPr id="3584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(</a:t>
            </a:r>
            <a:r>
              <a:rPr lang="sv-SE" dirty="0" err="1"/>
              <a:t>Trigger</a:t>
            </a:r>
            <a:r>
              <a:rPr lang="sv-SE" dirty="0"/>
              <a:t>)</a:t>
            </a:r>
          </a:p>
          <a:p>
            <a:r>
              <a:rPr lang="sv-SE" dirty="0" err="1"/>
              <a:t>Sympaticusreaktion</a:t>
            </a:r>
            <a:r>
              <a:rPr lang="sv-SE" dirty="0"/>
              <a:t> (väldigt osympatisk)</a:t>
            </a:r>
          </a:p>
          <a:p>
            <a:r>
              <a:rPr lang="sv-SE" dirty="0"/>
              <a:t>Automatiska negativa tankar som leder till ältanden, nedstämdhet, minskat intresse</a:t>
            </a:r>
          </a:p>
          <a:p>
            <a:r>
              <a:rPr lang="sv-SE" dirty="0"/>
              <a:t>Negativt laddad affekt</a:t>
            </a:r>
          </a:p>
          <a:p>
            <a:r>
              <a:rPr lang="sv-SE" dirty="0"/>
              <a:t>Aktiverar passiva </a:t>
            </a:r>
            <a:r>
              <a:rPr lang="sv-SE" dirty="0" err="1"/>
              <a:t>copingstrategier</a:t>
            </a:r>
            <a:r>
              <a:rPr lang="sv-SE" dirty="0"/>
              <a:t> (fly, undvika, kämpa emot= vill INTE, kan inte, </a:t>
            </a:r>
            <a:r>
              <a:rPr lang="sv-SE"/>
              <a:t>orkar inte)</a:t>
            </a:r>
            <a:endParaRPr lang="sv-SE" dirty="0"/>
          </a:p>
          <a:p>
            <a:r>
              <a:rPr lang="sv-SE" dirty="0"/>
              <a:t>Leder till färre aktiverande stimuli/minskad belöning</a:t>
            </a:r>
          </a:p>
          <a:p>
            <a:r>
              <a:rPr lang="sv-SE" dirty="0"/>
              <a:t>Understimulering – ökad nedstämdhet – ökad passivitet</a:t>
            </a:r>
          </a:p>
        </p:txBody>
      </p:sp>
    </p:spTree>
    <p:extLst>
      <p:ext uri="{BB962C8B-B14F-4D97-AF65-F5344CB8AC3E}">
        <p14:creationId xmlns:p14="http://schemas.microsoft.com/office/powerpoint/2010/main" val="2936888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6CF854-9CF3-7645-BB68-1BF2808E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Beteendeaktivering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F99D21-29EE-9D4A-AC5D-319A6AECD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Är den inlärningspsykologiska behandlingen av depression.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Öka aktivitet för att få mer aktivering i hjärnan.</a:t>
            </a:r>
          </a:p>
          <a:p>
            <a:pPr marL="0" indent="0">
              <a:buNone/>
            </a:pPr>
            <a:r>
              <a:rPr lang="sv-SE" dirty="0"/>
              <a:t>”Beteendena kommer först – känslorna sedan och allra sist följer tankarna.”</a:t>
            </a:r>
          </a:p>
        </p:txBody>
      </p:sp>
    </p:spTree>
    <p:extLst>
      <p:ext uri="{BB962C8B-B14F-4D97-AF65-F5344CB8AC3E}">
        <p14:creationId xmlns:p14="http://schemas.microsoft.com/office/powerpoint/2010/main" val="148413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Långdragna smärttillstånd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5199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Fungerar inlärningspsykologiskt precis som en fobi</a:t>
            </a:r>
          </a:p>
          <a:p>
            <a:r>
              <a:rPr lang="sv-SE" dirty="0"/>
              <a:t>All uppmärksamhet och energi går åt till att </a:t>
            </a:r>
            <a:r>
              <a:rPr lang="sv-SE" b="1" dirty="0"/>
              <a:t>försöka minimera, kontrollera, undvika </a:t>
            </a:r>
            <a:r>
              <a:rPr lang="sv-SE" dirty="0"/>
              <a:t>smärta</a:t>
            </a:r>
          </a:p>
          <a:p>
            <a:r>
              <a:rPr lang="sv-SE" dirty="0"/>
              <a:t>Detta leder till </a:t>
            </a:r>
            <a:r>
              <a:rPr lang="sv-SE" b="1" dirty="0"/>
              <a:t>sensitisering</a:t>
            </a:r>
            <a:r>
              <a:rPr lang="sv-SE" dirty="0"/>
              <a:t> och ”försämring”/</a:t>
            </a:r>
            <a:r>
              <a:rPr lang="sv-SE" dirty="0" err="1"/>
              <a:t>wind</a:t>
            </a:r>
            <a:r>
              <a:rPr lang="sv-SE" dirty="0"/>
              <a:t> </a:t>
            </a:r>
            <a:r>
              <a:rPr lang="sv-SE" dirty="0" err="1"/>
              <a:t>up</a:t>
            </a:r>
            <a:endParaRPr lang="sv-SE" dirty="0"/>
          </a:p>
          <a:p>
            <a:r>
              <a:rPr lang="sv-SE" dirty="0"/>
              <a:t>Parallellt utvecklas nedstämdhet </a:t>
            </a:r>
            <a:r>
              <a:rPr lang="sv-SE" dirty="0" err="1"/>
              <a:t>pga</a:t>
            </a:r>
            <a:r>
              <a:rPr lang="sv-SE" dirty="0"/>
              <a:t> låg kontakt med det som är meningsfullt i livet.</a:t>
            </a:r>
          </a:p>
        </p:txBody>
      </p:sp>
    </p:spTree>
    <p:extLst>
      <p:ext uri="{BB962C8B-B14F-4D97-AF65-F5344CB8AC3E}">
        <p14:creationId xmlns:p14="http://schemas.microsoft.com/office/powerpoint/2010/main" val="1338587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”Stress”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/>
              <a:t>Går att kartlägga på precis samma sätt genom uppdelning i</a:t>
            </a:r>
          </a:p>
          <a:p>
            <a:pPr>
              <a:buNone/>
            </a:pPr>
            <a:r>
              <a:rPr lang="sv-SE" dirty="0" err="1"/>
              <a:t>Stressorer</a:t>
            </a:r>
            <a:endParaRPr lang="sv-SE" dirty="0"/>
          </a:p>
          <a:p>
            <a:pPr>
              <a:buNone/>
            </a:pPr>
            <a:r>
              <a:rPr lang="sv-SE" dirty="0"/>
              <a:t>Stressrespons</a:t>
            </a:r>
          </a:p>
          <a:p>
            <a:pPr>
              <a:buNone/>
            </a:pPr>
            <a:r>
              <a:rPr lang="sv-SE" dirty="0"/>
              <a:t>Stressbeteenden</a:t>
            </a:r>
          </a:p>
          <a:p>
            <a:pPr>
              <a:buNone/>
            </a:pPr>
            <a:r>
              <a:rPr lang="sv-SE" dirty="0"/>
              <a:t>Stresskonsekvenser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51275" y="1916113"/>
            <a:ext cx="865188" cy="2665412"/>
            <a:chOff x="1973" y="1207"/>
            <a:chExt cx="544" cy="18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73" y="1207"/>
              <a:ext cx="544" cy="1814"/>
              <a:chOff x="1973" y="1207"/>
              <a:chExt cx="544" cy="1814"/>
            </a:xfrm>
          </p:grpSpPr>
          <p:sp>
            <p:nvSpPr>
              <p:cNvPr id="28688" name="Oval 4"/>
              <p:cNvSpPr>
                <a:spLocks noChangeArrowheads="1"/>
              </p:cNvSpPr>
              <p:nvPr/>
            </p:nvSpPr>
            <p:spPr bwMode="auto">
              <a:xfrm rot="247525">
                <a:off x="1973" y="1525"/>
                <a:ext cx="454" cy="998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89" name="Oval 5"/>
              <p:cNvSpPr>
                <a:spLocks noChangeArrowheads="1"/>
              </p:cNvSpPr>
              <p:nvPr/>
            </p:nvSpPr>
            <p:spPr bwMode="auto">
              <a:xfrm rot="2315167">
                <a:off x="2245" y="1207"/>
                <a:ext cx="272" cy="362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90" name="Line 6"/>
              <p:cNvSpPr>
                <a:spLocks noChangeShapeType="1"/>
              </p:cNvSpPr>
              <p:nvPr/>
            </p:nvSpPr>
            <p:spPr bwMode="auto">
              <a:xfrm rot="21437725" flipH="1">
                <a:off x="1973" y="2477"/>
                <a:ext cx="91" cy="5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rot="21439681" flipH="1">
                <a:off x="2155" y="2522"/>
                <a:ext cx="45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973" y="1842"/>
              <a:ext cx="544" cy="1225"/>
              <a:chOff x="1973" y="1842"/>
              <a:chExt cx="544" cy="1225"/>
            </a:xfrm>
          </p:grpSpPr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 rot="-159116">
                <a:off x="2427" y="1842"/>
                <a:ext cx="90" cy="4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5" name="Line 10"/>
              <p:cNvSpPr>
                <a:spLocks noChangeShapeType="1"/>
              </p:cNvSpPr>
              <p:nvPr/>
            </p:nvSpPr>
            <p:spPr bwMode="auto">
              <a:xfrm rot="21442622" flipH="1">
                <a:off x="2019" y="1842"/>
                <a:ext cx="9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6" name="Line 11"/>
              <p:cNvSpPr>
                <a:spLocks noChangeShapeType="1"/>
              </p:cNvSpPr>
              <p:nvPr/>
            </p:nvSpPr>
            <p:spPr bwMode="auto">
              <a:xfrm rot="-275934">
                <a:off x="1973" y="3021"/>
                <a:ext cx="182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7" name="Line 12"/>
              <p:cNvSpPr>
                <a:spLocks noChangeShapeType="1"/>
              </p:cNvSpPr>
              <p:nvPr/>
            </p:nvSpPr>
            <p:spPr bwMode="auto">
              <a:xfrm rot="-313748">
                <a:off x="2155" y="2976"/>
                <a:ext cx="181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28675" name="Rectangle 13"/>
          <p:cNvSpPr>
            <a:spLocks noChangeArrowheads="1"/>
          </p:cNvSpPr>
          <p:nvPr/>
        </p:nvSpPr>
        <p:spPr bwMode="auto">
          <a:xfrm>
            <a:off x="468313" y="0"/>
            <a:ext cx="82184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sz="2000" b="1" dirty="0">
                <a:latin typeface="Calibri" charset="0"/>
              </a:rPr>
              <a:t>En bedömning baserad på helhetssyn och kunskap om förstärkning av beteenden</a:t>
            </a:r>
          </a:p>
        </p:txBody>
      </p:sp>
      <p:sp>
        <p:nvSpPr>
          <p:cNvPr id="28676" name="Rectangle 14"/>
          <p:cNvSpPr>
            <a:spLocks noChangeArrowheads="1"/>
          </p:cNvSpPr>
          <p:nvPr/>
        </p:nvSpPr>
        <p:spPr bwMode="auto">
          <a:xfrm>
            <a:off x="5724525" y="685800"/>
            <a:ext cx="2663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457200" indent="-457200" algn="ctr"/>
            <a:r>
              <a:rPr lang="sv-SE" b="1" dirty="0">
                <a:latin typeface="Calibri" charset="0"/>
              </a:rPr>
              <a:t>Psykiatriskt syndrom</a:t>
            </a:r>
          </a:p>
          <a:p>
            <a:pPr marL="457200" indent="-457200" algn="ctr"/>
            <a:endParaRPr lang="sv-SE" dirty="0">
              <a:latin typeface="Calibri" charset="0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1268413"/>
            <a:ext cx="360482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b="1" dirty="0">
                <a:latin typeface="Calibri" charset="0"/>
              </a:rPr>
              <a:t>Kropp: sjuk eller normala reaktioner?</a:t>
            </a:r>
          </a:p>
          <a:p>
            <a:endParaRPr lang="sv-SE" dirty="0">
              <a:latin typeface="Calibri" charset="0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684213" y="5013325"/>
            <a:ext cx="26638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Socialt</a:t>
            </a:r>
          </a:p>
        </p:txBody>
      </p:sp>
      <p:sp>
        <p:nvSpPr>
          <p:cNvPr id="28679" name="Rectangle 17"/>
          <p:cNvSpPr>
            <a:spLocks noChangeArrowheads="1"/>
          </p:cNvSpPr>
          <p:nvPr/>
        </p:nvSpPr>
        <p:spPr bwMode="auto">
          <a:xfrm>
            <a:off x="5562600" y="44196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 Personlighet </a:t>
            </a:r>
          </a:p>
        </p:txBody>
      </p:sp>
      <p:sp>
        <p:nvSpPr>
          <p:cNvPr id="28680" name="Rectangle 18"/>
          <p:cNvSpPr>
            <a:spLocks noChangeArrowheads="1"/>
          </p:cNvSpPr>
          <p:nvPr/>
        </p:nvSpPr>
        <p:spPr bwMode="auto">
          <a:xfrm>
            <a:off x="3132138" y="5734050"/>
            <a:ext cx="2663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>
                <a:latin typeface="Calibri" charset="0"/>
              </a:rPr>
              <a:t> </a:t>
            </a:r>
          </a:p>
        </p:txBody>
      </p:sp>
      <p:sp>
        <p:nvSpPr>
          <p:cNvPr id="28681" name="Rectangle 19"/>
          <p:cNvSpPr>
            <a:spLocks noChangeArrowheads="1"/>
          </p:cNvSpPr>
          <p:nvPr/>
        </p:nvSpPr>
        <p:spPr bwMode="auto">
          <a:xfrm>
            <a:off x="179388" y="6165850"/>
            <a:ext cx="192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900">
                <a:latin typeface="Calibri" charset="0"/>
              </a:rPr>
              <a:t>Åsa Kadowaki</a:t>
            </a:r>
          </a:p>
          <a:p>
            <a:r>
              <a:rPr lang="sv-SE" sz="900">
                <a:latin typeface="Calibri" charset="0"/>
              </a:rPr>
              <a:t>Specialist i allmän psykiatri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2438400" y="3799215"/>
            <a:ext cx="3993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latin typeface="Bookman Old Style"/>
                <a:cs typeface="Bookman Old Style"/>
              </a:rPr>
              <a:t>Egentliga problemet?</a:t>
            </a:r>
          </a:p>
        </p:txBody>
      </p:sp>
    </p:spTree>
    <p:extLst>
      <p:ext uri="{BB962C8B-B14F-4D97-AF65-F5344CB8AC3E}">
        <p14:creationId xmlns:p14="http://schemas.microsoft.com/office/powerpoint/2010/main" val="242183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7978AB-1099-AD4F-93B4-35943C39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ACT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3F7282-2D74-AF40-A172-920009601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896"/>
            <a:ext cx="8229600" cy="5251174"/>
          </a:xfrm>
        </p:spPr>
        <p:txBody>
          <a:bodyPr>
            <a:normAutofit fontScale="92500" lnSpcReduction="10000"/>
          </a:bodyPr>
          <a:lstStyle/>
          <a:p>
            <a:pPr marL="0" indent="0" algn="ctr" defTabSz="914400">
              <a:spcBef>
                <a:spcPct val="0"/>
              </a:spcBef>
              <a:buNone/>
            </a:pPr>
            <a:r>
              <a:rPr lang="sv-SE" altLang="sv-SE" dirty="0"/>
              <a:t>ACT </a:t>
            </a:r>
            <a:r>
              <a:rPr lang="mr-IN" altLang="sv-SE" dirty="0"/>
              <a:t>–</a:t>
            </a:r>
            <a:r>
              <a:rPr lang="sv-SE" altLang="sv-SE" dirty="0"/>
              <a:t> utveckling inom KBT</a:t>
            </a:r>
          </a:p>
          <a:p>
            <a:pPr marL="0" indent="0" algn="ctr" defTabSz="914400">
              <a:spcBef>
                <a:spcPct val="0"/>
              </a:spcBef>
              <a:buNone/>
            </a:pPr>
            <a:r>
              <a:rPr lang="sv-SE" altLang="sv-SE" dirty="0" err="1"/>
              <a:t>Acceptance</a:t>
            </a:r>
            <a:r>
              <a:rPr lang="sv-SE" altLang="sv-SE" dirty="0"/>
              <a:t> and </a:t>
            </a:r>
            <a:r>
              <a:rPr lang="sv-SE" altLang="sv-SE" dirty="0" err="1"/>
              <a:t>Commitment</a:t>
            </a:r>
            <a:r>
              <a:rPr lang="sv-SE" altLang="sv-SE" dirty="0"/>
              <a:t> </a:t>
            </a:r>
            <a:r>
              <a:rPr lang="sv-SE" altLang="sv-SE" dirty="0" err="1"/>
              <a:t>Therapy</a:t>
            </a:r>
            <a:endParaRPr lang="sv-SE" altLang="sv-SE" dirty="0"/>
          </a:p>
          <a:p>
            <a:endParaRPr lang="sv-SE" dirty="0"/>
          </a:p>
          <a:p>
            <a:r>
              <a:rPr lang="sv-SE" dirty="0"/>
              <a:t>Handlar om att hjälpa människor att utveckla färdigheter att bli aktörer/chaufförer i sina egna liv. Leva ett mer meningsfullt liv.</a:t>
            </a:r>
          </a:p>
          <a:p>
            <a:endParaRPr lang="sv-SE" dirty="0"/>
          </a:p>
          <a:p>
            <a:r>
              <a:rPr lang="sv-SE" dirty="0"/>
              <a:t>Många fastnar i beteenderepertoarer som är impuls- och situationsstyrda utifrån vad man känner och tänker. ACT utvecklar den del av hjärnan som kan ”lägga märke till” saker. </a:t>
            </a:r>
          </a:p>
        </p:txBody>
      </p:sp>
    </p:spTree>
    <p:extLst>
      <p:ext uri="{BB962C8B-B14F-4D97-AF65-F5344CB8AC3E}">
        <p14:creationId xmlns:p14="http://schemas.microsoft.com/office/powerpoint/2010/main" val="523472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Vi har inte tidsbrist utan </a:t>
            </a:r>
            <a:r>
              <a:rPr lang="sv-SE" b="1" dirty="0">
                <a:latin typeface="Bookman Old Style"/>
                <a:cs typeface="Bookman Old Style"/>
              </a:rPr>
              <a:t>beslutsbrist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dirty="0">
                <a:latin typeface="Bookman Old Style"/>
                <a:cs typeface="Bookman Old Style"/>
              </a:rPr>
              <a:t>4 livsområden att fördela sig mellan</a:t>
            </a: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Arbete/sysselsättning			Intressen/Lek</a:t>
            </a: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Relationer						Hälsa</a:t>
            </a:r>
          </a:p>
        </p:txBody>
      </p:sp>
    </p:spTree>
    <p:extLst>
      <p:ext uri="{BB962C8B-B14F-4D97-AF65-F5344CB8AC3E}">
        <p14:creationId xmlns:p14="http://schemas.microsoft.com/office/powerpoint/2010/main" val="186223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51275" y="1916113"/>
            <a:ext cx="865188" cy="2665412"/>
            <a:chOff x="1973" y="1207"/>
            <a:chExt cx="544" cy="18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73" y="1207"/>
              <a:ext cx="544" cy="1814"/>
              <a:chOff x="1973" y="1207"/>
              <a:chExt cx="544" cy="1814"/>
            </a:xfrm>
          </p:grpSpPr>
          <p:sp>
            <p:nvSpPr>
              <p:cNvPr id="28688" name="Oval 4"/>
              <p:cNvSpPr>
                <a:spLocks noChangeArrowheads="1"/>
              </p:cNvSpPr>
              <p:nvPr/>
            </p:nvSpPr>
            <p:spPr bwMode="auto">
              <a:xfrm rot="247525">
                <a:off x="1973" y="1525"/>
                <a:ext cx="454" cy="998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89" name="Oval 5"/>
              <p:cNvSpPr>
                <a:spLocks noChangeArrowheads="1"/>
              </p:cNvSpPr>
              <p:nvPr/>
            </p:nvSpPr>
            <p:spPr bwMode="auto">
              <a:xfrm rot="2315167">
                <a:off x="2245" y="1207"/>
                <a:ext cx="272" cy="362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>
                  <a:latin typeface="Calibri" charset="0"/>
                </a:endParaRPr>
              </a:p>
            </p:txBody>
          </p:sp>
          <p:sp>
            <p:nvSpPr>
              <p:cNvPr id="28690" name="Line 6"/>
              <p:cNvSpPr>
                <a:spLocks noChangeShapeType="1"/>
              </p:cNvSpPr>
              <p:nvPr/>
            </p:nvSpPr>
            <p:spPr bwMode="auto">
              <a:xfrm rot="21437725" flipH="1">
                <a:off x="1973" y="2477"/>
                <a:ext cx="91" cy="5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rot="21439681" flipH="1">
                <a:off x="2155" y="2522"/>
                <a:ext cx="45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973" y="1842"/>
              <a:ext cx="544" cy="1225"/>
              <a:chOff x="1973" y="1842"/>
              <a:chExt cx="544" cy="1225"/>
            </a:xfrm>
          </p:grpSpPr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 rot="-159116">
                <a:off x="2427" y="1842"/>
                <a:ext cx="90" cy="4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5" name="Line 10"/>
              <p:cNvSpPr>
                <a:spLocks noChangeShapeType="1"/>
              </p:cNvSpPr>
              <p:nvPr/>
            </p:nvSpPr>
            <p:spPr bwMode="auto">
              <a:xfrm rot="21442622" flipH="1">
                <a:off x="2019" y="1842"/>
                <a:ext cx="9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6" name="Line 11"/>
              <p:cNvSpPr>
                <a:spLocks noChangeShapeType="1"/>
              </p:cNvSpPr>
              <p:nvPr/>
            </p:nvSpPr>
            <p:spPr bwMode="auto">
              <a:xfrm rot="-275934">
                <a:off x="1973" y="3021"/>
                <a:ext cx="182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687" name="Line 12"/>
              <p:cNvSpPr>
                <a:spLocks noChangeShapeType="1"/>
              </p:cNvSpPr>
              <p:nvPr/>
            </p:nvSpPr>
            <p:spPr bwMode="auto">
              <a:xfrm rot="-313748">
                <a:off x="2155" y="2976"/>
                <a:ext cx="181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</p:grpSp>
      <p:sp>
        <p:nvSpPr>
          <p:cNvPr id="28675" name="Rectangle 13"/>
          <p:cNvSpPr>
            <a:spLocks noChangeArrowheads="1"/>
          </p:cNvSpPr>
          <p:nvPr/>
        </p:nvSpPr>
        <p:spPr bwMode="auto">
          <a:xfrm>
            <a:off x="468313" y="0"/>
            <a:ext cx="82184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sz="2000" b="1" dirty="0">
                <a:latin typeface="Calibri" charset="0"/>
              </a:rPr>
              <a:t>En bedömning baserad på helhetssyn och kunskap om förstärkning av beteenden</a:t>
            </a:r>
          </a:p>
        </p:txBody>
      </p:sp>
      <p:sp>
        <p:nvSpPr>
          <p:cNvPr id="28676" name="Rectangle 14"/>
          <p:cNvSpPr>
            <a:spLocks noChangeArrowheads="1"/>
          </p:cNvSpPr>
          <p:nvPr/>
        </p:nvSpPr>
        <p:spPr bwMode="auto">
          <a:xfrm>
            <a:off x="5724525" y="685800"/>
            <a:ext cx="2663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457200" indent="-457200" algn="ctr"/>
            <a:r>
              <a:rPr lang="sv-SE" b="1" dirty="0">
                <a:latin typeface="Calibri" charset="0"/>
              </a:rPr>
              <a:t>Psykiatriskt syndrom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Symptom sekundära till passiva </a:t>
            </a:r>
          </a:p>
          <a:p>
            <a:pPr marL="457200" indent="-457200" algn="ctr"/>
            <a:r>
              <a:rPr lang="sv-SE" dirty="0" err="1">
                <a:latin typeface="Calibri" charset="0"/>
              </a:rPr>
              <a:t>copingstrategier</a:t>
            </a:r>
            <a:r>
              <a:rPr lang="sv-SE" dirty="0">
                <a:latin typeface="Calibri" charset="0"/>
              </a:rPr>
              <a:t>? (kamp/undvikanden)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Exponering</a:t>
            </a:r>
          </a:p>
          <a:p>
            <a:pPr marL="457200" indent="-457200" algn="ctr"/>
            <a:r>
              <a:rPr lang="sv-SE" dirty="0">
                <a:latin typeface="Calibri" charset="0"/>
              </a:rPr>
              <a:t>Beteendeaktivering</a:t>
            </a:r>
          </a:p>
          <a:p>
            <a:pPr marL="457200" indent="-457200" algn="ctr"/>
            <a:endParaRPr lang="sv-SE" dirty="0">
              <a:latin typeface="Calibri" charset="0"/>
            </a:endParaRPr>
          </a:p>
          <a:p>
            <a:pPr marL="457200" indent="-457200" algn="ctr"/>
            <a:endParaRPr lang="sv-SE" dirty="0">
              <a:latin typeface="Calibri" charset="0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1268413"/>
            <a:ext cx="3114675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 dirty="0">
              <a:latin typeface="Calibri" charset="0"/>
            </a:endParaRPr>
          </a:p>
          <a:p>
            <a:endParaRPr lang="sv-SE" dirty="0">
              <a:latin typeface="Calibri" charset="0"/>
            </a:endParaRPr>
          </a:p>
          <a:p>
            <a:r>
              <a:rPr lang="sv-SE" b="1" dirty="0">
                <a:latin typeface="Calibri" charset="0"/>
              </a:rPr>
              <a:t> Kropp</a:t>
            </a:r>
          </a:p>
          <a:p>
            <a:r>
              <a:rPr lang="sv-SE" b="1" dirty="0">
                <a:latin typeface="Calibri" charset="0"/>
              </a:rPr>
              <a:t>Medicinsk bedömning – </a:t>
            </a:r>
          </a:p>
          <a:p>
            <a:r>
              <a:rPr lang="sv-SE" b="1" dirty="0">
                <a:latin typeface="Calibri" charset="0"/>
              </a:rPr>
              <a:t>något som ska behandlas?</a:t>
            </a:r>
          </a:p>
          <a:p>
            <a:r>
              <a:rPr lang="sv-SE" dirty="0">
                <a:latin typeface="Calibri" charset="0"/>
              </a:rPr>
              <a:t>Lära ut </a:t>
            </a:r>
            <a:r>
              <a:rPr lang="sv-SE" dirty="0" err="1">
                <a:latin typeface="Calibri" charset="0"/>
              </a:rPr>
              <a:t>parasympaticusaktiverande</a:t>
            </a:r>
            <a:endParaRPr lang="sv-SE" dirty="0">
              <a:latin typeface="Calibri" charset="0"/>
            </a:endParaRPr>
          </a:p>
          <a:p>
            <a:r>
              <a:rPr lang="sv-SE" dirty="0">
                <a:latin typeface="Calibri" charset="0"/>
              </a:rPr>
              <a:t>beteenden – ANDNING</a:t>
            </a:r>
          </a:p>
          <a:p>
            <a:r>
              <a:rPr lang="sv-SE" dirty="0">
                <a:latin typeface="Calibri" charset="0"/>
              </a:rPr>
              <a:t>Dygnsrytm: äta, sova, träna</a:t>
            </a:r>
          </a:p>
          <a:p>
            <a:endParaRPr lang="sv-SE" dirty="0">
              <a:latin typeface="Calibri" charset="0"/>
            </a:endParaRPr>
          </a:p>
          <a:p>
            <a:endParaRPr lang="sv-SE" dirty="0">
              <a:latin typeface="Calibri" charset="0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684213" y="5013325"/>
            <a:ext cx="26638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Socialt</a:t>
            </a:r>
          </a:p>
          <a:p>
            <a:pPr algn="ctr"/>
            <a:r>
              <a:rPr lang="sv-SE" dirty="0">
                <a:latin typeface="Calibri" charset="0"/>
              </a:rPr>
              <a:t>Fylla livet</a:t>
            </a:r>
            <a:r>
              <a:rPr lang="sv-SE" b="1" dirty="0">
                <a:latin typeface="Calibri" charset="0"/>
              </a:rPr>
              <a:t> </a:t>
            </a:r>
            <a:r>
              <a:rPr lang="sv-SE" dirty="0">
                <a:latin typeface="Calibri" charset="0"/>
              </a:rPr>
              <a:t>med sådant som är </a:t>
            </a:r>
          </a:p>
          <a:p>
            <a:pPr algn="ctr"/>
            <a:r>
              <a:rPr lang="sv-SE" dirty="0">
                <a:latin typeface="Calibri" charset="0"/>
              </a:rPr>
              <a:t>värdefullt för dig och delta i det</a:t>
            </a:r>
          </a:p>
          <a:p>
            <a:pPr algn="ctr"/>
            <a:r>
              <a:rPr lang="sv-SE" dirty="0">
                <a:latin typeface="Calibri" charset="0"/>
              </a:rPr>
              <a:t>Och så finns det en del ”måsten”</a:t>
            </a:r>
          </a:p>
          <a:p>
            <a:pPr algn="ctr"/>
            <a:r>
              <a:rPr lang="sv-SE" dirty="0">
                <a:latin typeface="Calibri" charset="0"/>
              </a:rPr>
              <a:t>Beslut – mina 24 timmar</a:t>
            </a:r>
          </a:p>
          <a:p>
            <a:pPr algn="ctr"/>
            <a:endParaRPr lang="sv-SE" dirty="0">
              <a:latin typeface="Calibri" charset="0"/>
            </a:endParaRPr>
          </a:p>
        </p:txBody>
      </p:sp>
      <p:sp>
        <p:nvSpPr>
          <p:cNvPr id="28679" name="Rectangle 17"/>
          <p:cNvSpPr>
            <a:spLocks noChangeArrowheads="1"/>
          </p:cNvSpPr>
          <p:nvPr/>
        </p:nvSpPr>
        <p:spPr bwMode="auto">
          <a:xfrm>
            <a:off x="5181600" y="44196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 dirty="0">
                <a:latin typeface="Calibri" charset="0"/>
              </a:rPr>
              <a:t> Personlighet </a:t>
            </a:r>
          </a:p>
          <a:p>
            <a:pPr algn="ctr"/>
            <a:r>
              <a:rPr lang="sv-SE" b="1" dirty="0">
                <a:latin typeface="Calibri" charset="0"/>
              </a:rPr>
              <a:t>KASAM: begripa, hantera, mening, gränser</a:t>
            </a:r>
          </a:p>
          <a:p>
            <a:pPr algn="ctr"/>
            <a:r>
              <a:rPr lang="sv-SE" dirty="0">
                <a:latin typeface="Calibri" charset="0"/>
              </a:rPr>
              <a:t>Träna medveten närvaro, acceptans, </a:t>
            </a:r>
          </a:p>
          <a:p>
            <a:pPr algn="ctr"/>
            <a:r>
              <a:rPr lang="sv-SE" dirty="0">
                <a:latin typeface="Calibri" charset="0"/>
              </a:rPr>
              <a:t>Emotionsreglering för att kunna göra </a:t>
            </a:r>
          </a:p>
          <a:p>
            <a:pPr algn="ctr"/>
            <a:r>
              <a:rPr lang="sv-SE" dirty="0">
                <a:latin typeface="Calibri" charset="0"/>
              </a:rPr>
              <a:t>egna val</a:t>
            </a:r>
          </a:p>
        </p:txBody>
      </p:sp>
      <p:sp>
        <p:nvSpPr>
          <p:cNvPr id="28680" name="Rectangle 18"/>
          <p:cNvSpPr>
            <a:spLocks noChangeArrowheads="1"/>
          </p:cNvSpPr>
          <p:nvPr/>
        </p:nvSpPr>
        <p:spPr bwMode="auto">
          <a:xfrm>
            <a:off x="3132138" y="5734050"/>
            <a:ext cx="2663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b="1">
                <a:latin typeface="Calibri" charset="0"/>
              </a:rPr>
              <a:t> </a:t>
            </a:r>
          </a:p>
        </p:txBody>
      </p:sp>
      <p:sp>
        <p:nvSpPr>
          <p:cNvPr id="28681" name="Rectangle 19"/>
          <p:cNvSpPr>
            <a:spLocks noChangeArrowheads="1"/>
          </p:cNvSpPr>
          <p:nvPr/>
        </p:nvSpPr>
        <p:spPr bwMode="auto">
          <a:xfrm>
            <a:off x="179388" y="6165850"/>
            <a:ext cx="192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900">
                <a:latin typeface="Calibri" charset="0"/>
              </a:rPr>
              <a:t>Åsa Kadowaki</a:t>
            </a:r>
          </a:p>
          <a:p>
            <a:r>
              <a:rPr lang="sv-SE" sz="900">
                <a:latin typeface="Calibri" charset="0"/>
              </a:rPr>
              <a:t>Specialist i allmän psykiatri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132138" y="3799215"/>
            <a:ext cx="3299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latin typeface="Bookman Old Style"/>
                <a:cs typeface="Bookman Old Style"/>
              </a:rPr>
              <a:t>Egentliga problemet/åtgärd?</a:t>
            </a:r>
          </a:p>
        </p:txBody>
      </p:sp>
    </p:spTree>
    <p:extLst>
      <p:ext uri="{BB962C8B-B14F-4D97-AF65-F5344CB8AC3E}">
        <p14:creationId xmlns:p14="http://schemas.microsoft.com/office/powerpoint/2010/main" val="2511175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7">
            <a:extLst>
              <a:ext uri="{FF2B5EF4-FFF2-40B4-BE49-F238E27FC236}">
                <a16:creationId xmlns:a16="http://schemas.microsoft.com/office/drawing/2014/main" id="{A2E94E89-7C80-0840-856F-97A1E4A7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>
                <a:latin typeface="Bookman Old Style" panose="02050604050505020204" pitchFamily="18" charset="0"/>
                <a:ea typeface="ＭＳ Ｐゴシック" panose="020B0600070205080204" pitchFamily="34" charset="-128"/>
              </a:rPr>
              <a:t>Att få ta del av andras lidande</a:t>
            </a:r>
          </a:p>
        </p:txBody>
      </p:sp>
      <p:sp>
        <p:nvSpPr>
          <p:cNvPr id="18434" name="Platshållare för innehåll 18">
            <a:extLst>
              <a:ext uri="{FF2B5EF4-FFF2-40B4-BE49-F238E27FC236}">
                <a16:creationId xmlns:a16="http://schemas.microsoft.com/office/drawing/2014/main" id="{49026222-998C-8C49-964C-6CE78A91D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026" y="1219200"/>
            <a:ext cx="4336774" cy="490696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   och en kännande människa</a:t>
            </a:r>
          </a:p>
          <a:p>
            <a:pPr>
              <a:buFontTx/>
              <a:buNone/>
            </a:pPr>
            <a:endParaRPr lang="sv-SE" altLang="sv-SE" dirty="0">
              <a:ea typeface="ＭＳ Ｐゴシック" panose="020B0600070205080204" pitchFamily="34" charset="-128"/>
            </a:endParaRPr>
          </a:p>
        </p:txBody>
      </p:sp>
      <p:sp>
        <p:nvSpPr>
          <p:cNvPr id="18435" name="Platshållare för innehåll 19">
            <a:extLst>
              <a:ext uri="{FF2B5EF4-FFF2-40B4-BE49-F238E27FC236}">
                <a16:creationId xmlns:a16="http://schemas.microsoft.com/office/drawing/2014/main" id="{BD7C4B57-E0C9-254B-BB2C-80421C6FB4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”Det sliter och drar i bröstet.”</a:t>
            </a:r>
          </a:p>
          <a:p>
            <a:pPr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”Det blir olust i hela kroppen; vill bara att de ska tycka om mig.”</a:t>
            </a:r>
          </a:p>
          <a:p>
            <a:pPr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”Jag blir överväldigad, då är det lättast att börja leta diagnoser att hålla mig i.”</a:t>
            </a:r>
          </a:p>
          <a:p>
            <a:pPr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”Jag gör det som går fortast. Smidigt.”</a:t>
            </a:r>
          </a:p>
        </p:txBody>
      </p:sp>
      <p:grpSp>
        <p:nvGrpSpPr>
          <p:cNvPr id="18436" name="Group 2">
            <a:extLst>
              <a:ext uri="{FF2B5EF4-FFF2-40B4-BE49-F238E27FC236}">
                <a16:creationId xmlns:a16="http://schemas.microsoft.com/office/drawing/2014/main" id="{4B188BE1-F5C2-294C-A737-F9F01BC37EB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1143000" cy="4191000"/>
            <a:chOff x="1973" y="1207"/>
            <a:chExt cx="564" cy="1860"/>
          </a:xfrm>
        </p:grpSpPr>
        <p:grpSp>
          <p:nvGrpSpPr>
            <p:cNvPr id="18438" name="Group 3">
              <a:extLst>
                <a:ext uri="{FF2B5EF4-FFF2-40B4-BE49-F238E27FC236}">
                  <a16:creationId xmlns:a16="http://schemas.microsoft.com/office/drawing/2014/main" id="{4915F3B9-5D1A-944E-A0BF-449E94F04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1207"/>
              <a:ext cx="564" cy="1814"/>
              <a:chOff x="1973" y="1207"/>
              <a:chExt cx="564" cy="1814"/>
            </a:xfrm>
          </p:grpSpPr>
          <p:sp>
            <p:nvSpPr>
              <p:cNvPr id="18444" name="Oval 4">
                <a:extLst>
                  <a:ext uri="{FF2B5EF4-FFF2-40B4-BE49-F238E27FC236}">
                    <a16:creationId xmlns:a16="http://schemas.microsoft.com/office/drawing/2014/main" id="{CE636689-D80B-E848-8A0B-CF3E1EEA4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47525">
                <a:off x="1973" y="1525"/>
                <a:ext cx="454" cy="998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8445" name="Oval 5">
                <a:extLst>
                  <a:ext uri="{FF2B5EF4-FFF2-40B4-BE49-F238E27FC236}">
                    <a16:creationId xmlns:a16="http://schemas.microsoft.com/office/drawing/2014/main" id="{427A0D25-4AA0-6146-ABA0-7F332C453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315167">
                <a:off x="2225" y="1207"/>
                <a:ext cx="312" cy="34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8446" name="Line 6">
                <a:extLst>
                  <a:ext uri="{FF2B5EF4-FFF2-40B4-BE49-F238E27FC236}">
                    <a16:creationId xmlns:a16="http://schemas.microsoft.com/office/drawing/2014/main" id="{06A1E579-3B24-AA49-A450-08F3C8204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1437725" flipH="1">
                <a:off x="1973" y="2477"/>
                <a:ext cx="91" cy="5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447" name="Line 7">
                <a:extLst>
                  <a:ext uri="{FF2B5EF4-FFF2-40B4-BE49-F238E27FC236}">
                    <a16:creationId xmlns:a16="http://schemas.microsoft.com/office/drawing/2014/main" id="{C0964452-BECA-3844-B3AD-1B001A99C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1439681" flipH="1">
                <a:off x="2155" y="2522"/>
                <a:ext cx="45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8439" name="Group 8">
              <a:extLst>
                <a:ext uri="{FF2B5EF4-FFF2-40B4-BE49-F238E27FC236}">
                  <a16:creationId xmlns:a16="http://schemas.microsoft.com/office/drawing/2014/main" id="{50261A02-20BF-3947-9C92-4C38A55F60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1842"/>
              <a:ext cx="544" cy="1225"/>
              <a:chOff x="1973" y="1842"/>
              <a:chExt cx="544" cy="1225"/>
            </a:xfrm>
          </p:grpSpPr>
          <p:sp>
            <p:nvSpPr>
              <p:cNvPr id="18440" name="Line 9">
                <a:extLst>
                  <a:ext uri="{FF2B5EF4-FFF2-40B4-BE49-F238E27FC236}">
                    <a16:creationId xmlns:a16="http://schemas.microsoft.com/office/drawing/2014/main" id="{C9A1B741-92B7-B44E-8687-FCDAC8A63E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59116">
                <a:off x="2427" y="1842"/>
                <a:ext cx="90" cy="4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441" name="Line 10">
                <a:extLst>
                  <a:ext uri="{FF2B5EF4-FFF2-40B4-BE49-F238E27FC236}">
                    <a16:creationId xmlns:a16="http://schemas.microsoft.com/office/drawing/2014/main" id="{DD37202E-9B9A-B14B-9610-C722989E7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1442622" flipH="1">
                <a:off x="2019" y="1842"/>
                <a:ext cx="9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442" name="Line 11">
                <a:extLst>
                  <a:ext uri="{FF2B5EF4-FFF2-40B4-BE49-F238E27FC236}">
                    <a16:creationId xmlns:a16="http://schemas.microsoft.com/office/drawing/2014/main" id="{16E3C021-EC25-3B41-AB7C-C0C1D0E9D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275934">
                <a:off x="1973" y="3021"/>
                <a:ext cx="182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443" name="Line 12">
                <a:extLst>
                  <a:ext uri="{FF2B5EF4-FFF2-40B4-BE49-F238E27FC236}">
                    <a16:creationId xmlns:a16="http://schemas.microsoft.com/office/drawing/2014/main" id="{18DBEB22-4E90-E841-B3EF-02657D990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313748">
                <a:off x="2155" y="2976"/>
                <a:ext cx="181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1" name="Hjärta 20">
            <a:extLst>
              <a:ext uri="{FF2B5EF4-FFF2-40B4-BE49-F238E27FC236}">
                <a16:creationId xmlns:a16="http://schemas.microsoft.com/office/drawing/2014/main" id="{C71D6748-4E11-4E44-A803-D84B4DBB8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81400"/>
            <a:ext cx="228600" cy="457200"/>
          </a:xfrm>
          <a:custGeom>
            <a:avLst/>
            <a:gdLst>
              <a:gd name="T0" fmla="*/ 114300 w 228600"/>
              <a:gd name="T1" fmla="*/ 114300 h 457200"/>
              <a:gd name="T2" fmla="*/ 114300 w 228600"/>
              <a:gd name="T3" fmla="*/ 457200 h 457200"/>
              <a:gd name="T4" fmla="*/ 0 60000 65536"/>
              <a:gd name="T5" fmla="*/ 0 60000 65536"/>
              <a:gd name="T6" fmla="*/ 38100 w 228600"/>
              <a:gd name="T7" fmla="*/ 114300 h 457200"/>
              <a:gd name="T8" fmla="*/ 190500 w 228600"/>
              <a:gd name="T9" fmla="*/ 304800 h 457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8600" h="457200">
                <a:moveTo>
                  <a:pt x="114300" y="114300"/>
                </a:moveTo>
                <a:cubicBezTo>
                  <a:pt x="161925" y="-152400"/>
                  <a:pt x="347663" y="114300"/>
                  <a:pt x="114300" y="457200"/>
                </a:cubicBezTo>
                <a:cubicBezTo>
                  <a:pt x="-119062" y="114300"/>
                  <a:pt x="66675" y="-152400"/>
                  <a:pt x="114300" y="1143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545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ookman Old Style"/>
                <a:cs typeface="Bookman Old Style"/>
              </a:rPr>
              <a:t>Missat något kroppsligt </a:t>
            </a:r>
            <a:r>
              <a:rPr lang="sv-SE" dirty="0">
                <a:latin typeface="Bookman Old Style"/>
                <a:cs typeface="Bookman Old Style"/>
                <a:sym typeface="Wingdings"/>
              </a:rPr>
              <a:t></a:t>
            </a:r>
            <a:r>
              <a:rPr lang="sv-SE" dirty="0">
                <a:latin typeface="Bookman Old Style"/>
                <a:cs typeface="Bookman Old Style"/>
              </a:rPr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Se bilden ”egentliga problemet”</a:t>
            </a:r>
          </a:p>
          <a:p>
            <a:r>
              <a:rPr lang="sv-SE" dirty="0"/>
              <a:t>Varje läkare och annan behandlare, har som uppgift att diagnosticera det egentliga problemet /det som är mest sannolikt – anamnes/kroppsundersökning/</a:t>
            </a:r>
            <a:r>
              <a:rPr lang="sv-SE" dirty="0" err="1"/>
              <a:t>lab</a:t>
            </a:r>
            <a:endParaRPr lang="sv-SE" dirty="0"/>
          </a:p>
          <a:p>
            <a:r>
              <a:rPr lang="sv-SE" dirty="0"/>
              <a:t>Problemet är att det vanligaste ångestsyndromet idag är </a:t>
            </a:r>
            <a:r>
              <a:rPr lang="sv-SE" b="1" dirty="0" err="1"/>
              <a:t>googleism</a:t>
            </a:r>
            <a:r>
              <a:rPr lang="sv-SE" dirty="0"/>
              <a:t> och patienten ifrågasätter läkaren – </a:t>
            </a:r>
            <a:r>
              <a:rPr lang="sv-SE" b="1" dirty="0"/>
              <a:t>”Kan du garantera mig att det inte är något kroppsligt fel?!?” </a:t>
            </a:r>
            <a:r>
              <a:rPr lang="sv-SE" dirty="0"/>
              <a:t>Och så drar medikaliseringsprocessen igång utifrån läkarens och andra vårdgivares </a:t>
            </a:r>
            <a:r>
              <a:rPr lang="sv-SE" b="1" dirty="0"/>
              <a:t>felfobi</a:t>
            </a:r>
            <a:r>
              <a:rPr lang="sv-SE" dirty="0"/>
              <a:t> och vården är med och skapar ett </a:t>
            </a:r>
            <a:r>
              <a:rPr lang="sv-SE" b="1" dirty="0" err="1">
                <a:latin typeface="Bookman Old Style"/>
                <a:cs typeface="Bookman Old Style"/>
              </a:rPr>
              <a:t>somatiseringssyndrom</a:t>
            </a:r>
            <a:r>
              <a:rPr lang="sv-SE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latin typeface="Bookman Old Style"/>
                <a:cs typeface="Bookman Old Style"/>
              </a:rPr>
              <a:t>Hur ska vi få ihop det och vad kan individen ta kontroll över?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Vi är både ock – </a:t>
            </a:r>
            <a:r>
              <a:rPr lang="sv-SE" b="1" dirty="0">
                <a:latin typeface="Bookman Old Style"/>
                <a:cs typeface="Bookman Old Style"/>
              </a:rPr>
              <a:t>KONTAKT</a:t>
            </a:r>
            <a:r>
              <a:rPr lang="sv-SE" dirty="0">
                <a:latin typeface="Bookman Old Style"/>
                <a:cs typeface="Bookman Old Style"/>
              </a:rPr>
              <a:t>/medvetenhet</a:t>
            </a:r>
          </a:p>
          <a:p>
            <a:r>
              <a:rPr lang="sv-SE" dirty="0"/>
              <a:t>Det känns för att du lever – </a:t>
            </a:r>
            <a:r>
              <a:rPr lang="sv-SE" sz="3700" b="1" dirty="0">
                <a:latin typeface="Bookman Old Style"/>
                <a:cs typeface="Bookman Old Style"/>
              </a:rPr>
              <a:t>ge plats </a:t>
            </a:r>
            <a:r>
              <a:rPr lang="sv-SE" dirty="0"/>
              <a:t>för det</a:t>
            </a:r>
          </a:p>
          <a:p>
            <a:r>
              <a:rPr lang="sv-SE" dirty="0"/>
              <a:t>Ta ställning – vad vill du använda din energi till</a:t>
            </a:r>
          </a:p>
          <a:p>
            <a:pPr>
              <a:buNone/>
            </a:pPr>
            <a:r>
              <a:rPr lang="sv-SE" dirty="0"/>
              <a:t>   - </a:t>
            </a:r>
            <a:r>
              <a:rPr lang="sv-SE" b="1" dirty="0">
                <a:latin typeface="Bookman Old Style"/>
                <a:cs typeface="Bookman Old Style"/>
              </a:rPr>
              <a:t>värden och ändamålsenliga beteenden</a:t>
            </a:r>
          </a:p>
          <a:p>
            <a:pPr>
              <a:buNone/>
            </a:pPr>
            <a:endParaRPr lang="sv-SE" dirty="0"/>
          </a:p>
          <a:p>
            <a:pPr algn="ctr">
              <a:buNone/>
            </a:pPr>
            <a:r>
              <a:rPr lang="sv-SE" b="1" dirty="0"/>
              <a:t>OCH optimera för hjärnan </a:t>
            </a:r>
          </a:p>
          <a:p>
            <a:pPr>
              <a:buNone/>
            </a:pPr>
            <a:r>
              <a:rPr lang="sv-SE" dirty="0"/>
              <a:t>– öka hälsobeteenden (tar ca 10h/dygn)</a:t>
            </a:r>
          </a:p>
          <a:p>
            <a:pPr>
              <a:buNone/>
            </a:pPr>
            <a:r>
              <a:rPr lang="sv-SE" dirty="0"/>
              <a:t>Ribban på rätt nivå (anpassa krav och förväntningar)</a:t>
            </a: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 24h/dygn, fyra stora livsområden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0297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ubrik 1">
            <a:extLst>
              <a:ext uri="{FF2B5EF4-FFF2-40B4-BE49-F238E27FC236}">
                <a16:creationId xmlns:a16="http://schemas.microsoft.com/office/drawing/2014/main" id="{2EC7AA2C-45AD-7940-9BF8-120F13F34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sv-SE" altLang="sv-SE">
                <a:solidFill>
                  <a:schemeClr val="tx1"/>
                </a:solidFill>
                <a:ea typeface="ＭＳ Ｐゴシック" panose="020B0600070205080204" pitchFamily="34" charset="-128"/>
              </a:rPr>
              <a:t>Det känns</a:t>
            </a:r>
          </a:p>
        </p:txBody>
      </p:sp>
      <p:sp>
        <p:nvSpPr>
          <p:cNvPr id="53250" name="Platshållare för innehåll 2">
            <a:extLst>
              <a:ext uri="{FF2B5EF4-FFF2-40B4-BE49-F238E27FC236}">
                <a16:creationId xmlns:a16="http://schemas.microsoft.com/office/drawing/2014/main" id="{25428D24-8B72-4044-AEDA-D5CCCB1C0A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för att man lever</a:t>
            </a:r>
          </a:p>
          <a:p>
            <a:pPr algn="ctr">
              <a:buFontTx/>
              <a:buNone/>
            </a:pPr>
            <a:endParaRPr lang="sv-SE" altLang="sv-SE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endParaRPr lang="sv-SE" altLang="sv-SE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”</a:t>
            </a:r>
            <a:r>
              <a:rPr lang="sv-SE" altLang="sv-SE" b="1">
                <a:ea typeface="ＭＳ Ｐゴシック" panose="020B0600070205080204" pitchFamily="34" charset="-128"/>
              </a:rPr>
              <a:t>Best practice”</a:t>
            </a:r>
          </a:p>
          <a:p>
            <a:pPr algn="ctr">
              <a:buFontTx/>
              <a:buNone/>
            </a:pPr>
            <a:endParaRPr lang="sv-SE" altLang="sv-SE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sv-SE" altLang="sv-SE">
                <a:ea typeface="ＭＳ Ｐゴシック" panose="020B0600070205080204" pitchFamily="34" charset="-128"/>
              </a:rPr>
              <a:t>Bli bra på att känna</a:t>
            </a:r>
          </a:p>
          <a:p>
            <a:pPr algn="ctr">
              <a:buFontTx/>
              <a:buNone/>
            </a:pPr>
            <a:endParaRPr lang="sv-SE" altLang="sv-SE" sz="28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sv-SE" altLang="sv-SE" sz="2800">
                <a:ea typeface="ＭＳ Ｐゴシック" panose="020B0600070205080204" pitchFamily="34" charset="-128"/>
              </a:rPr>
              <a:t>Avstå medikalisering = sluta använda </a:t>
            </a:r>
          </a:p>
          <a:p>
            <a:pPr algn="ctr">
              <a:buFontTx/>
              <a:buNone/>
            </a:pPr>
            <a:r>
              <a:rPr lang="sv-SE" altLang="sv-SE" sz="2800">
                <a:ea typeface="ＭＳ Ｐゴシック" panose="020B0600070205080204" pitchFamily="34" charset="-128"/>
              </a:rPr>
              <a:t>sjukskrivning som undvikande</a:t>
            </a:r>
          </a:p>
        </p:txBody>
      </p:sp>
      <p:sp>
        <p:nvSpPr>
          <p:cNvPr id="4" name="Hjärta 3">
            <a:extLst>
              <a:ext uri="{FF2B5EF4-FFF2-40B4-BE49-F238E27FC236}">
                <a16:creationId xmlns:a16="http://schemas.microsoft.com/office/drawing/2014/main" id="{E01EF5E4-572F-F34D-9EF5-F620641DF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685800" cy="762000"/>
          </a:xfrm>
          <a:custGeom>
            <a:avLst/>
            <a:gdLst>
              <a:gd name="T0" fmla="*/ 342900 w 685800"/>
              <a:gd name="T1" fmla="*/ 190500 h 762000"/>
              <a:gd name="T2" fmla="*/ 342900 w 685800"/>
              <a:gd name="T3" fmla="*/ 762000 h 762000"/>
              <a:gd name="T4" fmla="*/ 0 60000 65536"/>
              <a:gd name="T5" fmla="*/ 0 60000 65536"/>
              <a:gd name="T6" fmla="*/ 114300 w 685800"/>
              <a:gd name="T7" fmla="*/ 190500 h 762000"/>
              <a:gd name="T8" fmla="*/ 571500 w 685800"/>
              <a:gd name="T9" fmla="*/ 508000 h 762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5800" h="762000">
                <a:moveTo>
                  <a:pt x="342900" y="190500"/>
                </a:moveTo>
                <a:cubicBezTo>
                  <a:pt x="485775" y="-254000"/>
                  <a:pt x="1042988" y="190500"/>
                  <a:pt x="342900" y="762000"/>
                </a:cubicBezTo>
                <a:cubicBezTo>
                  <a:pt x="-357188" y="190500"/>
                  <a:pt x="200025" y="-254000"/>
                  <a:pt x="342900" y="190500"/>
                </a:cubicBezTo>
                <a:close/>
              </a:path>
            </a:pathLst>
          </a:cu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>
            <a:extLst>
              <a:ext uri="{FF2B5EF4-FFF2-40B4-BE49-F238E27FC236}">
                <a16:creationId xmlns:a16="http://schemas.microsoft.com/office/drawing/2014/main" id="{7C4DA0BA-9A14-F043-A46D-26609F9AB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561388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2400" b="1">
                <a:latin typeface="Arial" panose="020B0604020202020204" pitchFamily="34" charset="0"/>
              </a:rPr>
              <a:t>”Two minds in one brain” (</a:t>
            </a:r>
            <a:r>
              <a:rPr lang="sv-SE" altLang="sv-SE" sz="2400">
                <a:latin typeface="Arial" panose="020B0604020202020204" pitchFamily="34" charset="0"/>
              </a:rPr>
              <a:t>Kelly McGonigal</a:t>
            </a:r>
            <a:r>
              <a:rPr lang="sv-SE" altLang="sv-SE" sz="2400" b="1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2400" b="1">
                <a:latin typeface="Arial" panose="020B0604020202020204" pitchFamily="34" charset="0"/>
              </a:rPr>
              <a:t>”System 1(</a:t>
            </a:r>
            <a:r>
              <a:rPr lang="sv-SE" altLang="sv-SE" sz="2400">
                <a:latin typeface="Arial" panose="020B0604020202020204" pitchFamily="34" charset="0"/>
              </a:rPr>
              <a:t>snabbt)</a:t>
            </a:r>
            <a:r>
              <a:rPr lang="sv-SE" altLang="sv-SE" sz="2400" b="1">
                <a:latin typeface="Arial" panose="020B0604020202020204" pitchFamily="34" charset="0"/>
              </a:rPr>
              <a:t> och system 2 </a:t>
            </a:r>
            <a:r>
              <a:rPr lang="sv-SE" altLang="sv-SE" sz="2400">
                <a:latin typeface="Arial" panose="020B0604020202020204" pitchFamily="34" charset="0"/>
              </a:rPr>
              <a:t>(långsamt)</a:t>
            </a:r>
            <a:r>
              <a:rPr lang="sv-SE" altLang="sv-SE" sz="2400" b="1">
                <a:latin typeface="Arial" panose="020B0604020202020204" pitchFamily="34" charset="0"/>
              </a:rPr>
              <a:t>” (</a:t>
            </a:r>
            <a:r>
              <a:rPr lang="sv-SE" altLang="sv-SE" sz="2400">
                <a:latin typeface="Arial" panose="020B0604020202020204" pitchFamily="34" charset="0"/>
              </a:rPr>
              <a:t>D.Kahneman)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400">
                <a:latin typeface="Arial" panose="020B0604020202020204" pitchFamily="34" charset="0"/>
              </a:rPr>
              <a:t>Chaufför eller passagerare           Agerande eller reagerande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sv-SE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sv-SE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sv-SE" sz="2000">
              <a:latin typeface="Arial" panose="020B0604020202020204" pitchFamily="34" charset="0"/>
            </a:endParaRPr>
          </a:p>
        </p:txBody>
      </p:sp>
      <p:pic>
        <p:nvPicPr>
          <p:cNvPr id="19458" name="Picture 3" descr="j0197836[1]">
            <a:extLst>
              <a:ext uri="{FF2B5EF4-FFF2-40B4-BE49-F238E27FC236}">
                <a16:creationId xmlns:a16="http://schemas.microsoft.com/office/drawing/2014/main" id="{0E4D263F-9EA5-644E-991E-C931DDDF0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060575"/>
            <a:ext cx="4248150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B333075E-37B4-1443-89FB-8101FD569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949950"/>
            <a:ext cx="2017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>
                <a:latin typeface="Arial" panose="020B0604020202020204" pitchFamily="34" charset="0"/>
              </a:rPr>
              <a:t>Åsa Kadowaki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>
                <a:latin typeface="Arial" panose="020B0604020202020204" pitchFamily="34" charset="0"/>
              </a:rPr>
              <a:t>Specialist i allmän psykiatri</a:t>
            </a:r>
          </a:p>
        </p:txBody>
      </p:sp>
      <p:sp>
        <p:nvSpPr>
          <p:cNvPr id="19460" name="textruta 1">
            <a:extLst>
              <a:ext uri="{FF2B5EF4-FFF2-40B4-BE49-F238E27FC236}">
                <a16:creationId xmlns:a16="http://schemas.microsoft.com/office/drawing/2014/main" id="{EC2B843A-37BC-8D40-ACBE-A58B647E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3549650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>
                <a:solidFill>
                  <a:srgbClr val="FF0000"/>
                </a:solidFill>
                <a:latin typeface="Arial" panose="020B0604020202020204" pitchFamily="34" charset="0"/>
              </a:rPr>
              <a:t>språk</a:t>
            </a:r>
          </a:p>
        </p:txBody>
      </p:sp>
    </p:spTree>
    <p:extLst>
      <p:ext uri="{BB962C8B-B14F-4D97-AF65-F5344CB8AC3E}">
        <p14:creationId xmlns:p14="http://schemas.microsoft.com/office/powerpoint/2010/main" val="378885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>
            <a:extLst>
              <a:ext uri="{FF2B5EF4-FFF2-40B4-BE49-F238E27FC236}">
                <a16:creationId xmlns:a16="http://schemas.microsoft.com/office/drawing/2014/main" id="{C5A0D73C-4CC9-6947-B53C-90A868F2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>
                <a:ea typeface="ＭＳ Ｐゴシック" panose="020B0600070205080204" pitchFamily="34" charset="-128"/>
              </a:rPr>
              <a:t>Biologisk förprogrammering</a:t>
            </a:r>
          </a:p>
        </p:txBody>
      </p:sp>
      <p:sp>
        <p:nvSpPr>
          <p:cNvPr id="20482" name="Platshållare för innehåll 2">
            <a:extLst>
              <a:ext uri="{FF2B5EF4-FFF2-40B4-BE49-F238E27FC236}">
                <a16:creationId xmlns:a16="http://schemas.microsoft.com/office/drawing/2014/main" id="{E65CC05E-F3A8-5943-9511-2C07E6B04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/>
            <a:r>
              <a:rPr lang="sv-SE" altLang="sv-SE" dirty="0">
                <a:ea typeface="ＭＳ Ｐゴシック" panose="020B0600070205080204" pitchFamily="34" charset="-128"/>
              </a:rPr>
              <a:t>Överleva hot</a:t>
            </a:r>
          </a:p>
          <a:p>
            <a:endParaRPr lang="sv-SE" altLang="sv-SE" dirty="0">
              <a:ea typeface="ＭＳ Ｐゴシック" panose="020B0600070205080204" pitchFamily="34" charset="-128"/>
            </a:endParaRPr>
          </a:p>
          <a:p>
            <a:pPr algn="ctr"/>
            <a:r>
              <a:rPr lang="sv-SE" altLang="sv-SE" dirty="0">
                <a:ea typeface="ＭＳ Ｐゴシック" panose="020B0600070205080204" pitchFamily="34" charset="-128"/>
              </a:rPr>
              <a:t>Spara energi</a:t>
            </a:r>
          </a:p>
          <a:p>
            <a:pPr marL="0" indent="0" algn="ctr">
              <a:buNone/>
            </a:pPr>
            <a:endParaRPr lang="sv-SE" altLang="sv-SE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sv-SE" altLang="sv-SE" dirty="0">
                <a:ea typeface="ＭＳ Ｐゴシック" panose="020B0600070205080204" pitchFamily="34" charset="-128"/>
              </a:rPr>
              <a:t>När vi säger att vi agerat ”mänskligt” har vi egentligen betett oss som djur…</a:t>
            </a:r>
          </a:p>
        </p:txBody>
      </p:sp>
    </p:spTree>
    <p:extLst>
      <p:ext uri="{BB962C8B-B14F-4D97-AF65-F5344CB8AC3E}">
        <p14:creationId xmlns:p14="http://schemas.microsoft.com/office/powerpoint/2010/main" val="341894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75D69-9C92-F045-8F21-D5AB6939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Lägga märke till?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2EFAAF-2E4C-CD40-A360-1C19AFF47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3500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Det finns en del i hjärnan som kan observera allt.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Det som händer inuti mig: tankar, känslor, impulser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Det som händer utanför mig – med hjälp av mina 5 sinnen.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Att </a:t>
            </a:r>
            <a:r>
              <a:rPr lang="sv-SE" b="1" dirty="0"/>
              <a:t>bli medveten </a:t>
            </a:r>
            <a:r>
              <a:rPr lang="sv-SE" dirty="0"/>
              <a:t>är nyckeln till att kunna hantera sig själv och andra.</a:t>
            </a:r>
          </a:p>
        </p:txBody>
      </p:sp>
    </p:spTree>
    <p:extLst>
      <p:ext uri="{BB962C8B-B14F-4D97-AF65-F5344CB8AC3E}">
        <p14:creationId xmlns:p14="http://schemas.microsoft.com/office/powerpoint/2010/main" val="415948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F3F9FF-A0D3-AA44-A201-BAFE11C7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A</a:t>
            </a:r>
            <a:r>
              <a:rPr lang="sv-SE" dirty="0" err="1"/>
              <a:t>cceptance</a:t>
            </a:r>
            <a:r>
              <a:rPr lang="sv-SE" dirty="0"/>
              <a:t> and </a:t>
            </a:r>
            <a:r>
              <a:rPr lang="sv-SE" b="1" dirty="0" err="1"/>
              <a:t>C</a:t>
            </a:r>
            <a:r>
              <a:rPr lang="sv-SE" dirty="0" err="1"/>
              <a:t>ommitment</a:t>
            </a:r>
            <a:r>
              <a:rPr lang="sv-SE" dirty="0"/>
              <a:t> </a:t>
            </a:r>
            <a:r>
              <a:rPr lang="sv-SE" b="1" dirty="0" err="1"/>
              <a:t>T</a:t>
            </a:r>
            <a:r>
              <a:rPr lang="sv-SE" dirty="0" err="1"/>
              <a:t>herapy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B85D24-3024-8047-B230-359B5585B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b="1" dirty="0"/>
              <a:t>Acceptans</a:t>
            </a:r>
            <a:r>
              <a:rPr lang="sv-SE" dirty="0"/>
              <a:t>: </a:t>
            </a:r>
          </a:p>
          <a:p>
            <a:pPr marL="0" indent="0">
              <a:buNone/>
            </a:pPr>
            <a:r>
              <a:rPr lang="sv-SE" dirty="0"/>
              <a:t>Det känns för att man lever.</a:t>
            </a:r>
          </a:p>
          <a:p>
            <a:pPr marL="0" indent="0">
              <a:buNone/>
            </a:pPr>
            <a:r>
              <a:rPr lang="sv-SE" dirty="0"/>
              <a:t>Ett mänskligt liv innehåller tankar, känslor, impulser och handlingar.</a:t>
            </a:r>
          </a:p>
          <a:p>
            <a:pPr marL="0" indent="0">
              <a:buNone/>
            </a:pPr>
            <a:r>
              <a:rPr lang="sv-SE" dirty="0"/>
              <a:t>Många människor blir ”kidnappade” av det de inte vill känna och tänka. Acceptans handlar om att kunna ha sina tankar, känslor och impulser – </a:t>
            </a:r>
            <a:r>
              <a:rPr lang="sv-SE" b="1" dirty="0"/>
              <a:t>UTAN ATT VARA DEM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204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6053DF-5FDE-D64A-9EE6-EE0CA5A2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Acceptance</a:t>
            </a:r>
            <a:r>
              <a:rPr lang="sv-SE" dirty="0"/>
              <a:t> and </a:t>
            </a:r>
            <a:r>
              <a:rPr lang="sv-SE" dirty="0" err="1"/>
              <a:t>Commitment</a:t>
            </a:r>
            <a:r>
              <a:rPr lang="sv-SE" dirty="0"/>
              <a:t> </a:t>
            </a:r>
            <a:r>
              <a:rPr lang="sv-SE" dirty="0" err="1"/>
              <a:t>Therapy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9E56C0-3EC3-0649-94E2-795825085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/>
              <a:t>Commitment</a:t>
            </a:r>
            <a:r>
              <a:rPr lang="sv-SE" b="1" dirty="0"/>
              <a:t> – personligt åtagande:</a:t>
            </a:r>
          </a:p>
          <a:p>
            <a:pPr marL="0" indent="0">
              <a:buNone/>
            </a:pPr>
            <a:r>
              <a:rPr lang="sv-SE" dirty="0"/>
              <a:t>Mitt liv ser ut så som jag lever.</a:t>
            </a:r>
          </a:p>
          <a:p>
            <a:pPr marL="0" indent="0">
              <a:buNone/>
            </a:pPr>
            <a:r>
              <a:rPr lang="sv-SE" dirty="0"/>
              <a:t>Jag bestämmer vad jag fyller mitt liv med via mina handlingar.</a:t>
            </a:r>
          </a:p>
          <a:p>
            <a:pPr marL="0" indent="0">
              <a:buNone/>
            </a:pPr>
            <a:r>
              <a:rPr lang="sv-SE" dirty="0"/>
              <a:t>Handlingarna behöver en riktning – det här vill jag </a:t>
            </a:r>
            <a:r>
              <a:rPr lang="sv-SE" b="1" dirty="0"/>
              <a:t>UPPNÅ.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För att nå dit jag vill behöver jag ha färdigheter – beteenden som är i linje med det jag vill uppnå.</a:t>
            </a:r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51131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27392" y="247006"/>
            <a:ext cx="8760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2400" dirty="0">
                <a:latin typeface="Arial" charset="0"/>
              </a:rPr>
              <a:t>Stommen i </a:t>
            </a:r>
            <a:r>
              <a:rPr lang="sv-SE" altLang="sv-SE" sz="2400" b="1" dirty="0">
                <a:latin typeface="Arial" charset="0"/>
              </a:rPr>
              <a:t>personlig hållfasthet – </a:t>
            </a:r>
            <a:r>
              <a:rPr lang="sv-SE" altLang="sv-SE" sz="2400" dirty="0">
                <a:latin typeface="Arial" charset="0"/>
              </a:rPr>
              <a:t>skapa och hålla riktning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627313" y="946150"/>
            <a:ext cx="3960812" cy="4930775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>
                <a:latin typeface="Arial" charset="0"/>
              </a:rPr>
              <a:t>medveten närvaro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400">
                <a:latin typeface="Arial" charset="0"/>
              </a:rPr>
              <a:t>färdigheter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400">
                <a:latin typeface="Arial" charset="0"/>
              </a:rPr>
              <a:t>kunskap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2400" b="1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400" b="1">
                <a:latin typeface="Arial" charset="0"/>
              </a:rPr>
              <a:t>ETIK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2627313" y="3860800"/>
            <a:ext cx="3960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2627313" y="4797425"/>
            <a:ext cx="3960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68313" y="6021388"/>
            <a:ext cx="20161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000">
                <a:latin typeface="Arial" charset="0"/>
              </a:rPr>
              <a:t>Åsa Kadowaki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000">
                <a:latin typeface="Arial" charset="0"/>
              </a:rPr>
              <a:t>Specialist i allmän psykiatri</a:t>
            </a:r>
          </a:p>
        </p:txBody>
      </p:sp>
      <p:cxnSp>
        <p:nvCxnSpPr>
          <p:cNvPr id="8" name="Rak 7"/>
          <p:cNvCxnSpPr>
            <a:cxnSpLocks noChangeShapeType="1"/>
          </p:cNvCxnSpPr>
          <p:nvPr/>
        </p:nvCxnSpPr>
        <p:spPr bwMode="auto">
          <a:xfrm>
            <a:off x="2627313" y="2928938"/>
            <a:ext cx="396081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5921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1828</Words>
  <Application>Microsoft Macintosh PowerPoint</Application>
  <PresentationFormat>Bildspel på skärmen (4:3)</PresentationFormat>
  <Paragraphs>298</Paragraphs>
  <Slides>35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42" baseType="lpstr">
      <vt:lpstr>ＭＳ Ｐゴシック</vt:lpstr>
      <vt:lpstr>Arial</vt:lpstr>
      <vt:lpstr>Bookman Old Style</vt:lpstr>
      <vt:lpstr>Calibri</vt:lpstr>
      <vt:lpstr>Mangal</vt:lpstr>
      <vt:lpstr>Wingdings</vt:lpstr>
      <vt:lpstr>Office-tema</vt:lpstr>
      <vt:lpstr>”Let’s ACT” Att hjälpa istället för att stjälpa </vt:lpstr>
      <vt:lpstr>Litteraturtips! </vt:lpstr>
      <vt:lpstr>ACT</vt:lpstr>
      <vt:lpstr>PowerPoint-presentation</vt:lpstr>
      <vt:lpstr>Biologisk förprogrammering</vt:lpstr>
      <vt:lpstr>Lägga märke till?</vt:lpstr>
      <vt:lpstr>Acceptance and Commitment Therapy</vt:lpstr>
      <vt:lpstr>Acceptance and Commitment Therapy</vt:lpstr>
      <vt:lpstr>PowerPoint-presentation</vt:lpstr>
      <vt:lpstr>Riktning bidra till ökad hälsa och autonomi</vt:lpstr>
      <vt:lpstr>Våra tankar lurar oss</vt:lpstr>
      <vt:lpstr>Frisk = symptomfri…</vt:lpstr>
      <vt:lpstr>ACT: Ett radikalt synsätt?</vt:lpstr>
      <vt:lpstr>Beteendemedicin</vt:lpstr>
      <vt:lpstr>PowerPoint-presentation</vt:lpstr>
      <vt:lpstr>PowerPoint-presentation</vt:lpstr>
      <vt:lpstr>  Språket igen     Psyket när jag var ung                 Psyket hos unga idag   </vt:lpstr>
      <vt:lpstr>Att göra bedömningar och ta beslut är inte att köra över någon</vt:lpstr>
      <vt:lpstr>Ångest?</vt:lpstr>
      <vt:lpstr>Ångest</vt:lpstr>
      <vt:lpstr>Hotberedskap- vårt överlevnadssystem</vt:lpstr>
      <vt:lpstr>FIGHT/FLIGHT-impulser</vt:lpstr>
      <vt:lpstr>Exempel Säkerhetsbeteenden</vt:lpstr>
      <vt:lpstr>Ångestsyndromen</vt:lpstr>
      <vt:lpstr>Depression är ofta understimulering</vt:lpstr>
      <vt:lpstr>Beteendeaktivering</vt:lpstr>
      <vt:lpstr>Långdragna smärttillstånd</vt:lpstr>
      <vt:lpstr>”Stress”</vt:lpstr>
      <vt:lpstr>PowerPoint-presentation</vt:lpstr>
      <vt:lpstr>Vi har inte tidsbrist utan beslutsbrist</vt:lpstr>
      <vt:lpstr>PowerPoint-presentation</vt:lpstr>
      <vt:lpstr>Att få ta del av andras lidande</vt:lpstr>
      <vt:lpstr>Missat något kroppsligt ?</vt:lpstr>
      <vt:lpstr>Hur ska vi få ihop det och vad kan individen ta kontroll över?</vt:lpstr>
      <vt:lpstr>Det känns</vt:lpstr>
    </vt:vector>
  </TitlesOfParts>
  <Company>Psykiater Åsa Kadowaki AB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Ångest ”det är trångt” </dc:title>
  <dc:creator>Åsa Kadowaki</dc:creator>
  <cp:lastModifiedBy>Åsa Kadowaki</cp:lastModifiedBy>
  <cp:revision>128</cp:revision>
  <dcterms:created xsi:type="dcterms:W3CDTF">2018-08-31T05:01:53Z</dcterms:created>
  <dcterms:modified xsi:type="dcterms:W3CDTF">2018-09-24T12:50:53Z</dcterms:modified>
</cp:coreProperties>
</file>